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notesMasterIdLst>
    <p:notesMasterId r:id="rId47"/>
  </p:notesMasterIdLst>
  <p:handoutMasterIdLst>
    <p:handoutMasterId r:id="rId48"/>
  </p:handoutMasterIdLst>
  <p:sldIdLst>
    <p:sldId id="363" r:id="rId2"/>
    <p:sldId id="257" r:id="rId3"/>
    <p:sldId id="258" r:id="rId4"/>
    <p:sldId id="295" r:id="rId5"/>
    <p:sldId id="259" r:id="rId6"/>
    <p:sldId id="260" r:id="rId7"/>
    <p:sldId id="261" r:id="rId8"/>
    <p:sldId id="277" r:id="rId9"/>
    <p:sldId id="263" r:id="rId10"/>
    <p:sldId id="264" r:id="rId11"/>
    <p:sldId id="347" r:id="rId12"/>
    <p:sldId id="265" r:id="rId13"/>
    <p:sldId id="289" r:id="rId14"/>
    <p:sldId id="288" r:id="rId15"/>
    <p:sldId id="345" r:id="rId16"/>
    <p:sldId id="346" r:id="rId17"/>
    <p:sldId id="348" r:id="rId18"/>
    <p:sldId id="349" r:id="rId19"/>
    <p:sldId id="350" r:id="rId20"/>
    <p:sldId id="351" r:id="rId21"/>
    <p:sldId id="352" r:id="rId22"/>
    <p:sldId id="354" r:id="rId23"/>
    <p:sldId id="357" r:id="rId24"/>
    <p:sldId id="358" r:id="rId25"/>
    <p:sldId id="266" r:id="rId26"/>
    <p:sldId id="282" r:id="rId27"/>
    <p:sldId id="278" r:id="rId28"/>
    <p:sldId id="305" r:id="rId29"/>
    <p:sldId id="306" r:id="rId30"/>
    <p:sldId id="309" r:id="rId31"/>
    <p:sldId id="279" r:id="rId32"/>
    <p:sldId id="280" r:id="rId33"/>
    <p:sldId id="307" r:id="rId34"/>
    <p:sldId id="308" r:id="rId35"/>
    <p:sldId id="310" r:id="rId36"/>
    <p:sldId id="328" r:id="rId37"/>
    <p:sldId id="359" r:id="rId38"/>
    <p:sldId id="364" r:id="rId39"/>
    <p:sldId id="291" r:id="rId40"/>
    <p:sldId id="292" r:id="rId41"/>
    <p:sldId id="293" r:id="rId42"/>
    <p:sldId id="294" r:id="rId43"/>
    <p:sldId id="274" r:id="rId44"/>
    <p:sldId id="362" r:id="rId45"/>
    <p:sldId id="275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E6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338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F5017-4D8D-B348-97CB-FED8B4469415}" type="datetimeFigureOut">
              <a:rPr lang="en-US" smtClean="0"/>
              <a:pPr/>
              <a:t>3/30/12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7DF5A-0F2B-B44A-9196-6429326844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043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AC374-4EB4-4455-B8A2-52494ACFCBC8}" type="datetimeFigureOut">
              <a:rPr lang="en-US" smtClean="0"/>
              <a:pPr/>
              <a:t>3/30/12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749CD5-A31A-462F-92C9-374A6D806A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0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4355-9270-4642-B9B5-51F4452436BC}" type="datetime1">
              <a:rPr lang="en-US" smtClean="0"/>
              <a:pPr/>
              <a:t>3/30/12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438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0C00-D4D1-2D4B-8B04-BA009DE00B29}" type="datetime1">
              <a:rPr lang="en-US" smtClean="0"/>
              <a:pPr/>
              <a:t>3/30/12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947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AC237-B53B-4645-944B-1EADAB7F9817}" type="datetime1">
              <a:rPr lang="en-US" smtClean="0"/>
              <a:pPr/>
              <a:t>3/30/12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21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89F60-673F-EB46-8788-61BB07F76F64}" type="datetime1">
              <a:rPr lang="en-US" smtClean="0"/>
              <a:pPr/>
              <a:t>3/30/12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74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DFC41-3071-E841-AD31-313C028F3E04}" type="datetime1">
              <a:rPr lang="en-US" smtClean="0"/>
              <a:pPr/>
              <a:t>3/30/12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09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4C85-337D-164D-B842-1330DD29D152}" type="datetime1">
              <a:rPr lang="en-US" smtClean="0"/>
              <a:pPr/>
              <a:t>3/30/12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9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90CA-362F-E846-A164-78B59F3BACC0}" type="datetime1">
              <a:rPr lang="en-US" smtClean="0"/>
              <a:pPr/>
              <a:t>3/30/12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616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4F317-EBD5-5F4A-8A46-A3F3D1FC7BA1}" type="datetime1">
              <a:rPr lang="en-US" smtClean="0"/>
              <a:pPr/>
              <a:t>3/30/12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688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63C9-7C0F-C845-81A4-10CE446352F8}" type="datetime1">
              <a:rPr lang="en-US" smtClean="0"/>
              <a:pPr/>
              <a:t>3/30/12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75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01110-8385-564F-AF71-AECD670AC05A}" type="datetime1">
              <a:rPr lang="en-US" smtClean="0"/>
              <a:pPr/>
              <a:t>3/30/12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3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4BE4-9AC9-DF44-A760-0D9BEF179128}" type="datetime1">
              <a:rPr lang="en-US" smtClean="0"/>
              <a:pPr/>
              <a:t>3/30/12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3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AE6E2">
            <a:alpha val="2470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342AF-B0C3-5E48-846E-F2A69CBBB315}" type="datetime1">
              <a:rPr lang="en-US" smtClean="0"/>
              <a:pPr/>
              <a:t>3/30/12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DF2C3-0FB2-41BA-8916-679D8499AD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100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25" y="190500"/>
            <a:ext cx="7772400" cy="6556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Outline</a:t>
            </a:r>
            <a:endParaRPr lang="en-US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588963" y="2068513"/>
            <a:ext cx="80676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kumimoji="1" lang="en-US" sz="3200" i="0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260350" y="1392238"/>
            <a:ext cx="8591550" cy="487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chemeClr val="accent3">
                    <a:lumMod val="75000"/>
                  </a:schemeClr>
                </a:solidFill>
              </a:rPr>
              <a:t>Motivation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chemeClr val="accent3">
                    <a:lumMod val="75000"/>
                  </a:schemeClr>
                </a:solidFill>
              </a:rPr>
              <a:t>Representing/Modeling Causal Systems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chemeClr val="accent3">
                    <a:lumMod val="75000"/>
                  </a:schemeClr>
                </a:solidFill>
              </a:rPr>
              <a:t>Estimation and Updating</a:t>
            </a:r>
            <a:endParaRPr kumimoji="1" lang="en-US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dirty="0" smtClean="0">
                <a:solidFill>
                  <a:schemeClr val="accent3">
                    <a:lumMod val="75000"/>
                  </a:schemeClr>
                </a:solidFill>
              </a:rPr>
              <a:t>Model Search</a:t>
            </a:r>
            <a:endParaRPr kumimoji="1" lang="en-US" sz="2000" dirty="0">
              <a:solidFill>
                <a:schemeClr val="accent3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chemeClr val="accent3">
                    <a:lumMod val="75000"/>
                  </a:schemeClr>
                </a:solidFill>
              </a:rPr>
              <a:t>Linear </a:t>
            </a:r>
            <a:r>
              <a:rPr kumimoji="1" lang="en-US" sz="2000" i="0" dirty="0">
                <a:solidFill>
                  <a:schemeClr val="accent3">
                    <a:lumMod val="75000"/>
                  </a:schemeClr>
                </a:solidFill>
              </a:rPr>
              <a:t>Latent Variable </a:t>
            </a:r>
            <a:r>
              <a:rPr kumimoji="1" lang="en-US" sz="2000" i="0" dirty="0" smtClean="0">
                <a:solidFill>
                  <a:schemeClr val="accent3">
                    <a:lumMod val="75000"/>
                  </a:schemeClr>
                </a:solidFill>
              </a:rPr>
              <a:t>Models</a:t>
            </a:r>
            <a:endParaRPr kumimoji="1" lang="en-US" sz="2000" i="0" dirty="0">
              <a:solidFill>
                <a:schemeClr val="accent3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dirty="0">
                <a:solidFill>
                  <a:srgbClr val="000000"/>
                </a:solidFill>
              </a:rPr>
              <a:t>Case Study: </a:t>
            </a:r>
            <a:r>
              <a:rPr kumimoji="1" lang="en-US" sz="2000" dirty="0" err="1">
                <a:solidFill>
                  <a:srgbClr val="000000"/>
                </a:solidFill>
              </a:rPr>
              <a:t>fMRI</a:t>
            </a:r>
            <a:endParaRPr kumimoji="1" lang="en-US" sz="200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endParaRPr kumimoji="1" lang="en-US" sz="2000" i="0" dirty="0">
              <a:solidFill>
                <a:srgbClr val="000000"/>
              </a:solidFill>
            </a:endParaRP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EE61E5-EF4E-4B92-A5D7-C5EA66DAB990}" type="slidenum">
              <a:rPr lang="en-US" smtClean="0"/>
              <a:pPr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636546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Brief Review: Smith’s Simulation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r>
              <a:rPr lang="en-US" dirty="0" smtClean="0"/>
              <a:t>5 to 50 variables</a:t>
            </a:r>
          </a:p>
          <a:p>
            <a:r>
              <a:rPr lang="en-US" dirty="0" smtClean="0"/>
              <a:t>28 simulation conditions, 50 subjects/condition.</a:t>
            </a:r>
          </a:p>
          <a:p>
            <a:r>
              <a:rPr lang="en-US" dirty="0" smtClean="0"/>
              <a:t>38 search methods</a:t>
            </a:r>
          </a:p>
          <a:p>
            <a:r>
              <a:rPr lang="en-US" dirty="0" smtClean="0"/>
              <a:t>Search 1 subject</a:t>
            </a:r>
          </a:p>
          <a:p>
            <a:pPr>
              <a:buNone/>
            </a:pPr>
            <a:r>
              <a:rPr lang="en-US" dirty="0" smtClean="0"/>
              <a:t>    at a 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429000"/>
            <a:ext cx="517440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tested by Smith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i="1" dirty="0" smtClean="0"/>
              <a:t>DCM, SEM excluded; no search. (Not completely true.)</a:t>
            </a:r>
          </a:p>
          <a:p>
            <a:r>
              <a:rPr lang="en-US" dirty="0" smtClean="0"/>
              <a:t>Full correlation in various frequency bands</a:t>
            </a:r>
          </a:p>
          <a:p>
            <a:r>
              <a:rPr lang="en-US" dirty="0" smtClean="0"/>
              <a:t>Partial correlation</a:t>
            </a:r>
          </a:p>
          <a:p>
            <a:r>
              <a:rPr lang="en-US" dirty="0" smtClean="0"/>
              <a:t>Lasso</a:t>
            </a:r>
            <a:r>
              <a:rPr lang="en-US" dirty="0"/>
              <a:t> </a:t>
            </a:r>
            <a:r>
              <a:rPr lang="en-US" dirty="0" smtClean="0"/>
              <a:t>(ICOV)</a:t>
            </a:r>
          </a:p>
          <a:p>
            <a:r>
              <a:rPr lang="en-US" dirty="0" smtClean="0"/>
              <a:t>Mutual Information, Partial MI</a:t>
            </a:r>
          </a:p>
          <a:p>
            <a:r>
              <a:rPr lang="en-US" dirty="0" smtClean="0"/>
              <a:t>Granger Causality</a:t>
            </a:r>
          </a:p>
          <a:p>
            <a:r>
              <a:rPr lang="en-US" dirty="0" smtClean="0"/>
              <a:t>Coherence</a:t>
            </a:r>
          </a:p>
          <a:p>
            <a:r>
              <a:rPr lang="en-US" dirty="0" smtClean="0"/>
              <a:t>Generalized Synchronization</a:t>
            </a:r>
          </a:p>
          <a:p>
            <a:r>
              <a:rPr lang="en-US" dirty="0" smtClean="0"/>
              <a:t>Patel’s Conditional Dependence Measures</a:t>
            </a:r>
          </a:p>
          <a:p>
            <a:pPr lvl="1"/>
            <a:r>
              <a:rPr lang="en-US" dirty="0" smtClean="0"/>
              <a:t>P(</a:t>
            </a:r>
            <a:r>
              <a:rPr lang="en-US" dirty="0" err="1" smtClean="0"/>
              <a:t>x|y</a:t>
            </a:r>
            <a:r>
              <a:rPr lang="en-US" dirty="0" smtClean="0"/>
              <a:t>) </a:t>
            </a:r>
            <a:r>
              <a:rPr lang="en-US" dirty="0" err="1" smtClean="0"/>
              <a:t>vs</a:t>
            </a:r>
            <a:r>
              <a:rPr lang="en-US" dirty="0" smtClean="0"/>
              <a:t> P(</a:t>
            </a:r>
            <a:r>
              <a:rPr lang="en-US" dirty="0" err="1" smtClean="0"/>
              <a:t>y|x</a:t>
            </a:r>
            <a:r>
              <a:rPr lang="en-US" dirty="0" smtClean="0"/>
              <a:t>)</a:t>
            </a:r>
          </a:p>
          <a:p>
            <a:r>
              <a:rPr lang="en-US" dirty="0" smtClean="0"/>
              <a:t>Bayes Net Methods</a:t>
            </a:r>
          </a:p>
          <a:p>
            <a:pPr lvl="1"/>
            <a:r>
              <a:rPr lang="en-US" dirty="0" smtClean="0"/>
              <a:t>CCD, CPC, FCI, PC, GES</a:t>
            </a:r>
          </a:p>
          <a:p>
            <a:r>
              <a:rPr lang="en-US" dirty="0" smtClean="0"/>
              <a:t>LiNGAM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83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Smith’s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Adjacencies:</a:t>
            </a:r>
          </a:p>
          <a:p>
            <a:pPr lvl="1"/>
            <a:r>
              <a:rPr lang="en-US" dirty="0" smtClean="0"/>
              <a:t>Partial Correlation methods (GLASSO) and several “Bayes Net” methods from CMU get ~ 90% correct in most simulations.</a:t>
            </a:r>
          </a:p>
          <a:p>
            <a:r>
              <a:rPr lang="en-US" dirty="0" smtClean="0"/>
              <a:t>Edge Directions</a:t>
            </a:r>
          </a:p>
          <a:p>
            <a:pPr lvl="1"/>
            <a:r>
              <a:rPr lang="en-US" dirty="0" smtClean="0"/>
              <a:t>Smith: “None </a:t>
            </a:r>
            <a:r>
              <a:rPr lang="en-US" dirty="0"/>
              <a:t>of the </a:t>
            </a:r>
            <a:r>
              <a:rPr lang="en-US" dirty="0" smtClean="0"/>
              <a:t>methods is </a:t>
            </a:r>
            <a:r>
              <a:rPr lang="en-US" dirty="0"/>
              <a:t>very accurate, with Patel's </a:t>
            </a:r>
            <a:r>
              <a:rPr lang="en-US" dirty="0" err="1"/>
              <a:t>τ</a:t>
            </a:r>
            <a:r>
              <a:rPr lang="en-US" dirty="0"/>
              <a:t> performing best at </a:t>
            </a:r>
            <a:r>
              <a:rPr lang="en-US" dirty="0" smtClean="0"/>
              <a:t>estimating directionality</a:t>
            </a:r>
            <a:r>
              <a:rPr lang="en-US" dirty="0"/>
              <a:t>, reaching nearly 65% d-accuracy, all other </a:t>
            </a:r>
            <a:r>
              <a:rPr lang="en-US" dirty="0" smtClean="0"/>
              <a:t>methods being </a:t>
            </a:r>
            <a:r>
              <a:rPr lang="en-US" dirty="0"/>
              <a:t>close to chance</a:t>
            </a:r>
            <a:r>
              <a:rPr lang="en-US" dirty="0" smtClean="0"/>
              <a:t>.” (p. 883)</a:t>
            </a:r>
          </a:p>
          <a:p>
            <a:pPr lvl="1"/>
            <a:r>
              <a:rPr lang="en-US" dirty="0" smtClean="0"/>
              <a:t>Most of the adjacencies for Patel’s </a:t>
            </a:r>
            <a:r>
              <a:rPr lang="el-GR" dirty="0" smtClean="0"/>
              <a:t>τ</a:t>
            </a:r>
            <a:r>
              <a:rPr lang="en-US" dirty="0" smtClean="0"/>
              <a:t> are false.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 descr="Screen shot 2011-11-05 at 4.16.28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390" y="1219200"/>
            <a:ext cx="4301410" cy="5562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90600" y="4572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Simulation </a:t>
            </a:r>
            <a:r>
              <a:rPr lang="en-US" sz="3600" dirty="0"/>
              <a:t>c</a:t>
            </a:r>
            <a:r>
              <a:rPr lang="en-US" sz="3600" dirty="0" smtClean="0"/>
              <a:t>onditions (see </a:t>
            </a:r>
            <a:r>
              <a:rPr lang="en-US" sz="3600" dirty="0"/>
              <a:t>h</a:t>
            </a:r>
            <a:r>
              <a:rPr lang="en-US" sz="3600" dirty="0" smtClean="0"/>
              <a:t>andout)…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53208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 descr="Screen shot 2011-11-05 at 4.03.3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9144000" cy="58470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1524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SIMULATION 2 (10 variables, 11 edges)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882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Simulation 4 (50 variables 61 edges)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Screen shot 2011-11-08 at 12.35.01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81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503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05800" cy="487362"/>
          </a:xfrm>
        </p:spPr>
        <p:txBody>
          <a:bodyPr>
            <a:noAutofit/>
          </a:bodyPr>
          <a:lstStyle/>
          <a:p>
            <a:r>
              <a:rPr lang="en-US" sz="2800" dirty="0" smtClean="0"/>
              <a:t>Simulation 7: 250 minutes, 5 variables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 descr="Screen shot 2011-11-08 at 12.38.1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8043"/>
            <a:ext cx="9144000" cy="571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392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05800" cy="487362"/>
          </a:xfrm>
        </p:spPr>
        <p:txBody>
          <a:bodyPr>
            <a:noAutofit/>
          </a:bodyPr>
          <a:lstStyle/>
          <a:p>
            <a:r>
              <a:rPr lang="en-US" sz="2800" dirty="0" smtClean="0"/>
              <a:t>Simulation 8: Shared Inputs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3" name="Picture 2" descr="Screen shot 2011-11-08 at 3.12.07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80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44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05800" cy="487362"/>
          </a:xfrm>
        </p:spPr>
        <p:txBody>
          <a:bodyPr>
            <a:noAutofit/>
          </a:bodyPr>
          <a:lstStyle/>
          <a:p>
            <a:r>
              <a:rPr lang="en-US" sz="2800" dirty="0" smtClean="0"/>
              <a:t>Simulation 14: 5-Cycle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 descr="Screen shot 2011-11-08 at 3.14.20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1917"/>
            <a:ext cx="9144000" cy="570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225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457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Simulation 15: Stronger Connections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3" name="Picture 2" descr="Screen shot 2011-11-08 at 3.18.25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78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931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Goals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244690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2971800"/>
            <a:ext cx="6629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From Imaging data, to extract as much information as we can, as accurately as we can, about which brain regions influence which others  in the course of psychological tasks.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To generalize over tasks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/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To  specialize over  groups of people.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3733800" y="1371600"/>
            <a:ext cx="2368550" cy="78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572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ight Arrow 7"/>
          <p:cNvSpPr/>
          <p:nvPr/>
        </p:nvSpPr>
        <p:spPr>
          <a:xfrm>
            <a:off x="3048000" y="1752600"/>
            <a:ext cx="533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6324600" y="1752600"/>
            <a:ext cx="533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05800" cy="487362"/>
          </a:xfrm>
        </p:spPr>
        <p:txBody>
          <a:bodyPr>
            <a:noAutofit/>
          </a:bodyPr>
          <a:lstStyle/>
          <a:p>
            <a:r>
              <a:rPr lang="en-US" sz="2800" dirty="0" smtClean="0"/>
              <a:t>Simulation 16: More Connections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 descr="Screen shot 2011-11-08 at 3.20.35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0"/>
            <a:ext cx="9144000" cy="577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576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05800" cy="487362"/>
          </a:xfrm>
        </p:spPr>
        <p:txBody>
          <a:bodyPr>
            <a:noAutofit/>
          </a:bodyPr>
          <a:lstStyle/>
          <a:p>
            <a:r>
              <a:rPr lang="en-US" sz="2800" dirty="0" smtClean="0"/>
              <a:t>Simulation 22: </a:t>
            </a:r>
            <a:r>
              <a:rPr lang="en-US" sz="2800" dirty="0" err="1" smtClean="0"/>
              <a:t>Nonstationary</a:t>
            </a:r>
            <a:r>
              <a:rPr lang="en-US" sz="2800" dirty="0" smtClean="0"/>
              <a:t> Connection Strengths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" name="Picture 2" descr="Screen shot 2011-11-08 at 3.25.30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0"/>
            <a:ext cx="9144000" cy="5642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620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05800" cy="487362"/>
          </a:xfrm>
        </p:spPr>
        <p:txBody>
          <a:bodyPr>
            <a:noAutofit/>
          </a:bodyPr>
          <a:lstStyle/>
          <a:p>
            <a:r>
              <a:rPr lang="en-US" sz="2800" dirty="0" smtClean="0"/>
              <a:t>Simulation 24: One Strong External Input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4" descr="Screen shot 2011-11-08 at 3.26.28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73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133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4" descr="Screen shot 2011-11-08 at 5.29.08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"/>
            <a:ext cx="9144000" cy="655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899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4" descr="Screen shot 2011-11-08 at 5.30.06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127000"/>
            <a:ext cx="8280400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957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Away Conclusion?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Nothing works!</a:t>
            </a:r>
          </a:p>
          <a:p>
            <a:r>
              <a:rPr lang="en-US" dirty="0" smtClean="0"/>
              <a:t>Methods that get adjacencies (90%) cannot get directions of influence.</a:t>
            </a:r>
          </a:p>
          <a:p>
            <a:r>
              <a:rPr lang="en-US" dirty="0" smtClean="0"/>
              <a:t>Methods that get directions </a:t>
            </a:r>
            <a:r>
              <a:rPr lang="en-US" dirty="0"/>
              <a:t>(60% - 70%) </a:t>
            </a:r>
            <a:r>
              <a:rPr lang="en-US" dirty="0" smtClean="0"/>
              <a:t>for normal session lengths cannot tell true adjacencies from false adjacencies.</a:t>
            </a:r>
          </a:p>
          <a:p>
            <a:r>
              <a:rPr lang="en-US" dirty="0" smtClean="0"/>
              <a:t>Even with unrealistically long sessions (4 hours), the best method gets 90% accuracy for directions but finds very few adjacencies.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we could:</a:t>
            </a:r>
          </a:p>
          <a:p>
            <a:pPr lvl="1"/>
            <a:r>
              <a:rPr lang="en-US" dirty="0" smtClean="0"/>
              <a:t>Increase sample size (effectively) by using data from multiple subjects</a:t>
            </a:r>
          </a:p>
          <a:p>
            <a:pPr lvl="1"/>
            <a:r>
              <a:rPr lang="en-US" dirty="0" smtClean="0"/>
              <a:t>Focus on a method with strong adjacencies</a:t>
            </a:r>
          </a:p>
          <a:p>
            <a:pPr lvl="1"/>
            <a:r>
              <a:rPr lang="en-US" dirty="0" smtClean="0"/>
              <a:t>Combine this with a method with strong orientations</a:t>
            </a:r>
          </a:p>
          <a:p>
            <a:r>
              <a:rPr lang="en-US" dirty="0" smtClean="0"/>
              <a:t>We may be able to do better (Ramsey, Hanson and Glymour, </a:t>
            </a:r>
            <a:r>
              <a:rPr lang="en-US" i="1" dirty="0" err="1" smtClean="0"/>
              <a:t>NeuroImage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his is the strategy of the PC Lingam algorithm of Hoyer and several of us, though there are other ways to pursue the same strategy.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543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Reminder: If noises are non-Gaussian, we can learn more than a pattern.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371600" y="4343400"/>
            <a:ext cx="24384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Linear Models, Covariance Data,</a:t>
            </a:r>
          </a:p>
          <a:p>
            <a:pPr algn="ctr"/>
            <a:r>
              <a:rPr lang="en-US" sz="2400" b="1" dirty="0" smtClean="0"/>
              <a:t>Pattern/CPDAG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00600" y="4362272"/>
            <a:ext cx="3657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Linear Models, Non-Gaussian Noises (</a:t>
            </a:r>
            <a:r>
              <a:rPr lang="en-US" sz="2400" dirty="0" err="1" smtClean="0"/>
              <a:t>LiNG</a:t>
            </a:r>
            <a:r>
              <a:rPr lang="en-US" sz="2400" dirty="0" smtClean="0"/>
              <a:t>),</a:t>
            </a:r>
          </a:p>
          <a:p>
            <a:pPr algn="ctr"/>
            <a:r>
              <a:rPr lang="en-US" sz="2400" dirty="0" smtClean="0"/>
              <a:t>Directed Graph</a:t>
            </a:r>
            <a:endParaRPr lang="en-US" sz="2400" dirty="0"/>
          </a:p>
        </p:txBody>
      </p:sp>
      <p:pic>
        <p:nvPicPr>
          <p:cNvPr id="16" name="Picture 15" descr="image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1524000"/>
            <a:ext cx="2959100" cy="2451100"/>
          </a:xfrm>
          <a:prstGeom prst="rect">
            <a:avLst/>
          </a:prstGeom>
        </p:spPr>
      </p:pic>
      <p:pic>
        <p:nvPicPr>
          <p:cNvPr id="17" name="Picture 16" descr="image1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562100"/>
            <a:ext cx="2946400" cy="2476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0" y="5638800"/>
            <a:ext cx="728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(1)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400800" y="5638800"/>
            <a:ext cx="728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(2)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37473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Are noises for FMRI models non-Gaussian?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Yes. This is controversial but shouldn’t be.</a:t>
            </a:r>
          </a:p>
          <a:p>
            <a:pPr lvl="1"/>
            <a:r>
              <a:rPr lang="en-US" sz="2400" dirty="0" smtClean="0"/>
              <a:t>For word/</a:t>
            </a:r>
            <a:r>
              <a:rPr lang="en-US" sz="2400" dirty="0" err="1" smtClean="0"/>
              <a:t>pseudoword</a:t>
            </a:r>
            <a:r>
              <a:rPr lang="en-US" sz="2400" dirty="0" smtClean="0"/>
              <a:t> data of Xue and Poldrack (Task 3), kurtosis ranges up to 39.3 for residuals.</a:t>
            </a:r>
          </a:p>
          <a:p>
            <a:r>
              <a:rPr lang="en-US" sz="2400" dirty="0" smtClean="0"/>
              <a:t>There is a view in the literature that noises are distributed (empirically) as Gamma—say, with shape 19 and scale 20.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5" name="Picture 4" descr="Screen shot 2011-11-06 at 7.43.36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371836"/>
            <a:ext cx="3822700" cy="295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49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 connection functions linear for FMRI data?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You tell me: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I’ve not done a thorough survey of studies.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6" name="Picture 5" descr="Screen shot 2011-11-05 at 5.15.56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28" y="2146300"/>
            <a:ext cx="7131272" cy="372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845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the Brain Variables?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In current studies, from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20,000 + ………………………………….3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err="1" smtClean="0"/>
              <a:t>voxels</a:t>
            </a:r>
            <a:r>
              <a:rPr lang="en-US" dirty="0" smtClean="0"/>
              <a:t>					ROIs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ROI = Region of interest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Question: How sensitive are causal inferences to brain variable selection?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Coefficients?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One expects them to be </a:t>
            </a:r>
            <a:r>
              <a:rPr lang="en-US" i="1" dirty="0" smtClean="0"/>
              <a:t>positive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Empirically, in linear models of fMRI data, there are very few negative coefficients (1 in 200, say).</a:t>
            </a:r>
          </a:p>
          <a:p>
            <a:pPr lvl="1"/>
            <a:r>
              <a:rPr lang="en-US" dirty="0" smtClean="0"/>
              <a:t>They’re only slightly negative if so.</a:t>
            </a:r>
          </a:p>
          <a:p>
            <a:pPr lvl="1"/>
            <a:r>
              <a:rPr lang="en-US" dirty="0" smtClean="0"/>
              <a:t>This is consistent with negative coefficient occurring due to small sample regression estimation errors.</a:t>
            </a:r>
          </a:p>
          <a:p>
            <a:r>
              <a:rPr lang="en-US" dirty="0" smtClean="0"/>
              <a:t>For the most part, need to be </a:t>
            </a:r>
            <a:r>
              <a:rPr lang="en-US" i="1" dirty="0" smtClean="0"/>
              <a:t>less than 1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Brain activations are cyclic and evolving over time.</a:t>
            </a:r>
          </a:p>
          <a:p>
            <a:pPr lvl="1"/>
            <a:r>
              <a:rPr lang="en-US" dirty="0" smtClean="0"/>
              <a:t>Empirically, in linear models of fMRI, most coefficients </a:t>
            </a:r>
            <a:r>
              <a:rPr lang="en-US" i="1" dirty="0" smtClean="0"/>
              <a:t>are</a:t>
            </a:r>
            <a:r>
              <a:rPr lang="en-US" dirty="0" smtClean="0"/>
              <a:t> less than 1. To the extent that they’re greater than 1, one suspects </a:t>
            </a:r>
            <a:r>
              <a:rPr lang="en-US" i="1" dirty="0" smtClean="0"/>
              <a:t>nonlinearity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586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IMaGES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Adaptation for multiple subjects of GES, a Bayes net method tested by Smith, et al.</a:t>
            </a:r>
          </a:p>
          <a:p>
            <a:r>
              <a:rPr lang="en-US" dirty="0" smtClean="0"/>
              <a:t>Iterative model construction using Bayesian scores separately on each subject at each step; edge with best average score added.</a:t>
            </a:r>
          </a:p>
          <a:p>
            <a:r>
              <a:rPr lang="en-US" dirty="0" smtClean="0"/>
              <a:t>Tolerates ROIs missing in various subjects.</a:t>
            </a:r>
          </a:p>
          <a:p>
            <a:r>
              <a:rPr lang="en-US" dirty="0" smtClean="0"/>
              <a:t>Seeks feed forward structure only.</a:t>
            </a:r>
          </a:p>
          <a:p>
            <a:r>
              <a:rPr lang="en-US" dirty="0" smtClean="0"/>
              <a:t>Finds adjacencies between variables with latent common causes.</a:t>
            </a:r>
          </a:p>
          <a:p>
            <a:r>
              <a:rPr lang="en-US" dirty="0" smtClean="0"/>
              <a:t>Forces sparsity by penalized BIC score to avoid triangulated variables (see Measurement Complexity)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353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IMaGES/LOFS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Smith (2011): “Future work might look to optimize the use of higher-order statistics	 specifically for the scenario of estimating directionality from fMRI </a:t>
            </a:r>
            <a:r>
              <a:rPr lang="en-US" dirty="0" smtClean="0"/>
              <a:t>data</a:t>
            </a:r>
            <a:r>
              <a:rPr lang="en-US" i="1" dirty="0" smtClean="0"/>
              <a:t>.</a:t>
            </a:r>
            <a:r>
              <a:rPr lang="en-US" dirty="0" smtClean="0"/>
              <a:t>”</a:t>
            </a:r>
            <a:endParaRPr lang="en-US" dirty="0"/>
          </a:p>
          <a:p>
            <a:r>
              <a:rPr lang="en-US" dirty="0" smtClean="0"/>
              <a:t>LiNGAM orients edges by non-Normality of higher moments of the distributions of adjacent variables.</a:t>
            </a:r>
          </a:p>
          <a:p>
            <a:r>
              <a:rPr lang="en-US" dirty="0" smtClean="0"/>
              <a:t>LOFS uses the IMaGES adjacencies, and the LiNGAM idea for directing edges (with a different score for non-Normality, and without independent components).</a:t>
            </a:r>
            <a:endParaRPr lang="en-US" dirty="0"/>
          </a:p>
          <a:p>
            <a:r>
              <a:rPr lang="en-US" dirty="0" smtClean="0"/>
              <a:t>Unlike IMaGES, LOFS can find cycles.</a:t>
            </a:r>
            <a:endParaRPr lang="en-US" i="1" dirty="0" smtClean="0"/>
          </a:p>
          <a:p>
            <a:r>
              <a:rPr lang="en-US" dirty="0" smtClean="0"/>
              <a:t>LOFS (from our paper) is R1 and/or R2…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640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Procedure R1(S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You don’t have to read </a:t>
            </a:r>
            <a:r>
              <a:rPr lang="en-US" i="1" dirty="0" smtClean="0"/>
              <a:t>these—</a:t>
            </a:r>
            <a:r>
              <a:rPr lang="en-US" i="1" dirty="0"/>
              <a:t>I’ll describe </a:t>
            </a:r>
            <a:r>
              <a:rPr lang="en-US" i="1" dirty="0" smtClean="0"/>
              <a:t>them!</a:t>
            </a:r>
            <a:endParaRPr lang="en-US" dirty="0"/>
          </a:p>
          <a:p>
            <a:pPr lvl="0"/>
            <a:r>
              <a:rPr lang="en-US" dirty="0" smtClean="0"/>
              <a:t>G </a:t>
            </a:r>
            <a:r>
              <a:rPr lang="en-US" dirty="0"/>
              <a:t>&lt;- empty graph over variables of S</a:t>
            </a:r>
          </a:p>
          <a:p>
            <a:pPr lvl="0"/>
            <a:r>
              <a:rPr lang="en-US" dirty="0"/>
              <a:t>For each variable V</a:t>
            </a:r>
          </a:p>
          <a:p>
            <a:pPr lvl="1"/>
            <a:r>
              <a:rPr lang="en-US" dirty="0"/>
              <a:t>Find the combination C of </a:t>
            </a:r>
            <a:r>
              <a:rPr lang="en-US" dirty="0" err="1" smtClean="0"/>
              <a:t>adj</a:t>
            </a:r>
            <a:r>
              <a:rPr lang="en-US" dirty="0" smtClean="0"/>
              <a:t>(V, S) </a:t>
            </a:r>
            <a:r>
              <a:rPr lang="en-US" dirty="0"/>
              <a:t>that maximizes NG</a:t>
            </a:r>
            <a:r>
              <a:rPr lang="en-US" dirty="0" smtClean="0"/>
              <a:t>(</a:t>
            </a:r>
            <a:r>
              <a:rPr lang="en-US" dirty="0" err="1" smtClean="0"/>
              <a:t>e</a:t>
            </a:r>
            <a:r>
              <a:rPr lang="en-US" baseline="-25000" dirty="0" err="1" smtClean="0"/>
              <a:t>V</a:t>
            </a:r>
            <a:r>
              <a:rPr lang="en-US" baseline="-25000" dirty="0" err="1"/>
              <a:t>|C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For each W in C</a:t>
            </a:r>
          </a:p>
          <a:p>
            <a:pPr lvl="2"/>
            <a:r>
              <a:rPr lang="en-US" dirty="0"/>
              <a:t>Add W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 V to G</a:t>
            </a:r>
          </a:p>
          <a:p>
            <a:pPr lvl="0"/>
            <a:r>
              <a:rPr lang="en-US" dirty="0"/>
              <a:t>Return </a:t>
            </a:r>
            <a:r>
              <a:rPr lang="en-US" dirty="0" smtClean="0"/>
              <a:t>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856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Procedure R2(S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G </a:t>
            </a:r>
            <a:r>
              <a:rPr lang="en-US" dirty="0"/>
              <a:t>&lt;- empty graph over variables of S</a:t>
            </a:r>
          </a:p>
          <a:p>
            <a:pPr lvl="0"/>
            <a:r>
              <a:rPr lang="en-US" dirty="0"/>
              <a:t>For each pair of variables X, Y</a:t>
            </a:r>
          </a:p>
          <a:p>
            <a:pPr lvl="1"/>
            <a:r>
              <a:rPr lang="en-US" dirty="0"/>
              <a:t>Scores&lt;-empty</a:t>
            </a:r>
          </a:p>
          <a:p>
            <a:pPr lvl="1"/>
            <a:r>
              <a:rPr lang="en-US" dirty="0"/>
              <a:t>For each combination of adjacents C for X and Y</a:t>
            </a:r>
          </a:p>
          <a:p>
            <a:pPr lvl="2"/>
            <a:r>
              <a:rPr lang="en-US" dirty="0"/>
              <a:t>If NG</a:t>
            </a:r>
            <a:r>
              <a:rPr lang="en-US" dirty="0" smtClean="0"/>
              <a:t>(</a:t>
            </a:r>
            <a:r>
              <a:rPr lang="en-US" dirty="0" err="1" smtClean="0"/>
              <a:t>e</a:t>
            </a:r>
            <a:r>
              <a:rPr lang="en-US" baseline="-25000" dirty="0" err="1" smtClean="0"/>
              <a:t>X</a:t>
            </a:r>
            <a:r>
              <a:rPr lang="en-US" baseline="-25000" dirty="0" err="1"/>
              <a:t>|Y</a:t>
            </a:r>
            <a:r>
              <a:rPr lang="en-US" dirty="0"/>
              <a:t>) &lt; NG(X) &amp; NG</a:t>
            </a:r>
            <a:r>
              <a:rPr lang="en-US" dirty="0" smtClean="0"/>
              <a:t>(</a:t>
            </a:r>
            <a:r>
              <a:rPr lang="en-US" dirty="0" err="1" smtClean="0"/>
              <a:t>e</a:t>
            </a:r>
            <a:r>
              <a:rPr lang="en-US" baseline="-25000" dirty="0" err="1" smtClean="0"/>
              <a:t>Y</a:t>
            </a:r>
            <a:r>
              <a:rPr lang="en-US" baseline="-25000" dirty="0" err="1"/>
              <a:t>|X</a:t>
            </a:r>
            <a:r>
              <a:rPr lang="en-US" dirty="0"/>
              <a:t>) &gt; NG(Y)</a:t>
            </a:r>
          </a:p>
          <a:p>
            <a:pPr lvl="3"/>
            <a:r>
              <a:rPr lang="en-US" dirty="0"/>
              <a:t>score &lt;- NG(X) + </a:t>
            </a:r>
            <a:r>
              <a:rPr lang="en-US" dirty="0" smtClean="0"/>
              <a:t>NG(</a:t>
            </a:r>
            <a:r>
              <a:rPr lang="en-US" dirty="0" err="1" smtClean="0"/>
              <a:t>e</a:t>
            </a:r>
            <a:r>
              <a:rPr lang="en-US" baseline="-25000" dirty="0" err="1" smtClean="0"/>
              <a:t>Y</a:t>
            </a:r>
            <a:r>
              <a:rPr lang="en-US" baseline="-25000" dirty="0" err="1"/>
              <a:t>|X</a:t>
            </a:r>
            <a:r>
              <a:rPr lang="en-US" dirty="0"/>
              <a:t>)</a:t>
            </a:r>
          </a:p>
          <a:p>
            <a:pPr lvl="3"/>
            <a:r>
              <a:rPr lang="en-US" dirty="0"/>
              <a:t>Add &lt;X-&gt;Y, score&gt; to Scores</a:t>
            </a:r>
          </a:p>
          <a:p>
            <a:pPr lvl="2"/>
            <a:r>
              <a:rPr lang="en-US" dirty="0"/>
              <a:t>If NG</a:t>
            </a:r>
            <a:r>
              <a:rPr lang="en-US" dirty="0" smtClean="0"/>
              <a:t>(</a:t>
            </a:r>
            <a:r>
              <a:rPr lang="en-US" dirty="0" err="1" smtClean="0"/>
              <a:t>e</a:t>
            </a:r>
            <a:r>
              <a:rPr lang="en-US" baseline="-25000" dirty="0" err="1" smtClean="0"/>
              <a:t>X</a:t>
            </a:r>
            <a:r>
              <a:rPr lang="en-US" baseline="-25000" dirty="0" err="1"/>
              <a:t>|Y</a:t>
            </a:r>
            <a:r>
              <a:rPr lang="en-US" dirty="0"/>
              <a:t>) &gt; NG(X) &amp; NG</a:t>
            </a:r>
            <a:r>
              <a:rPr lang="en-US" dirty="0" smtClean="0"/>
              <a:t>(</a:t>
            </a:r>
            <a:r>
              <a:rPr lang="en-US" dirty="0" err="1" smtClean="0"/>
              <a:t>e</a:t>
            </a:r>
            <a:r>
              <a:rPr lang="en-US" baseline="-25000" dirty="0" err="1" smtClean="0"/>
              <a:t>Y</a:t>
            </a:r>
            <a:r>
              <a:rPr lang="en-US" baseline="-25000" dirty="0" err="1"/>
              <a:t>|X</a:t>
            </a:r>
            <a:r>
              <a:rPr lang="en-US" dirty="0"/>
              <a:t>) &lt; NG(Y)</a:t>
            </a:r>
          </a:p>
          <a:p>
            <a:pPr lvl="3"/>
            <a:r>
              <a:rPr lang="en-US" dirty="0"/>
              <a:t>score &lt;- NG</a:t>
            </a:r>
            <a:r>
              <a:rPr lang="en-US" dirty="0" smtClean="0"/>
              <a:t>(</a:t>
            </a:r>
            <a:r>
              <a:rPr lang="en-US" dirty="0" err="1" smtClean="0"/>
              <a:t>e</a:t>
            </a:r>
            <a:r>
              <a:rPr lang="en-US" baseline="-25000" dirty="0" err="1" smtClean="0"/>
              <a:t>X</a:t>
            </a:r>
            <a:r>
              <a:rPr lang="en-US" baseline="-25000" dirty="0" err="1"/>
              <a:t>|Y</a:t>
            </a:r>
            <a:r>
              <a:rPr lang="en-US" dirty="0"/>
              <a:t>) + NG(Y)</a:t>
            </a:r>
          </a:p>
          <a:p>
            <a:pPr lvl="3"/>
            <a:r>
              <a:rPr lang="en-US" dirty="0"/>
              <a:t>Add &lt;X&lt;-Y, score&gt; to Scores</a:t>
            </a:r>
          </a:p>
          <a:p>
            <a:pPr lvl="1"/>
            <a:r>
              <a:rPr lang="en-US" dirty="0"/>
              <a:t>If Scores is empty</a:t>
            </a:r>
          </a:p>
          <a:p>
            <a:pPr lvl="2"/>
            <a:r>
              <a:rPr lang="en-US" dirty="0"/>
              <a:t>Add X—Y to G.</a:t>
            </a:r>
          </a:p>
          <a:p>
            <a:pPr lvl="1"/>
            <a:r>
              <a:rPr lang="en-US" dirty="0"/>
              <a:t>Else</a:t>
            </a:r>
          </a:p>
          <a:p>
            <a:pPr lvl="2"/>
            <a:r>
              <a:rPr lang="en-US" dirty="0"/>
              <a:t>Add to G the edge in Scores with the highest score. </a:t>
            </a:r>
          </a:p>
          <a:p>
            <a:pPr lvl="0"/>
            <a:r>
              <a:rPr lang="en-US" dirty="0"/>
              <a:t>Return 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81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Non-Gaussianity Scores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Log </a:t>
            </a:r>
            <a:r>
              <a:rPr lang="en-US" dirty="0" err="1" smtClean="0"/>
              <a:t>Cosh</a:t>
            </a:r>
            <a:r>
              <a:rPr lang="en-US" dirty="0" smtClean="0"/>
              <a:t> – used in ICA </a:t>
            </a:r>
          </a:p>
          <a:p>
            <a:r>
              <a:rPr lang="en-US" dirty="0" err="1" smtClean="0"/>
              <a:t>Exp</a:t>
            </a:r>
            <a:r>
              <a:rPr lang="en-US" dirty="0" smtClean="0"/>
              <a:t> = -e^(-X^2/2) –</a:t>
            </a:r>
            <a:r>
              <a:rPr lang="en-US" dirty="0"/>
              <a:t> </a:t>
            </a:r>
            <a:r>
              <a:rPr lang="en-US" dirty="0" smtClean="0"/>
              <a:t>used in ICA</a:t>
            </a:r>
          </a:p>
          <a:p>
            <a:r>
              <a:rPr lang="en-US" dirty="0" smtClean="0"/>
              <a:t>Kurtosis – ICA (one of the first tried, not great)</a:t>
            </a:r>
          </a:p>
          <a:p>
            <a:r>
              <a:rPr lang="en-US" dirty="0" smtClean="0"/>
              <a:t>Mean absolute – PC LiNGAM</a:t>
            </a:r>
          </a:p>
          <a:p>
            <a:r>
              <a:rPr lang="en-US" dirty="0" smtClean="0"/>
              <a:t>E(</a:t>
            </a:r>
            <a:r>
              <a:rPr lang="en-US" dirty="0" err="1" smtClean="0"/>
              <a:t>e^X</a:t>
            </a:r>
            <a:r>
              <a:rPr lang="en-US" dirty="0" smtClean="0"/>
              <a:t>) – Cumulant arithmetic</a:t>
            </a:r>
          </a:p>
          <a:p>
            <a:pPr marL="457200" lvl="1" indent="0">
              <a:buNone/>
            </a:pPr>
            <a:r>
              <a:rPr lang="en-US" dirty="0" smtClean="0"/>
              <a:t>	= e^(κ</a:t>
            </a:r>
            <a:r>
              <a:rPr lang="en-US" baseline="-25000" dirty="0" smtClean="0"/>
              <a:t>1</a:t>
            </a:r>
            <a:r>
              <a:rPr lang="en-US" dirty="0" smtClean="0"/>
              <a:t>(X) + 1/(2!) κ</a:t>
            </a:r>
            <a:r>
              <a:rPr lang="en-US" baseline="-25000" dirty="0" smtClean="0"/>
              <a:t>2</a:t>
            </a:r>
            <a:r>
              <a:rPr lang="en-US" dirty="0" smtClean="0"/>
              <a:t>(X) + 1/(3!) κ</a:t>
            </a:r>
            <a:r>
              <a:rPr lang="en-US" baseline="-25000" dirty="0" smtClean="0"/>
              <a:t>3</a:t>
            </a:r>
            <a:r>
              <a:rPr lang="en-US" dirty="0" smtClean="0"/>
              <a:t>(X) + …)</a:t>
            </a:r>
          </a:p>
          <a:p>
            <a:r>
              <a:rPr lang="en-US" dirty="0" smtClean="0"/>
              <a:t>Anderson Darling A^2 – LOFS </a:t>
            </a:r>
          </a:p>
          <a:p>
            <a:pPr lvl="1"/>
            <a:r>
              <a:rPr lang="en-US" dirty="0" smtClean="0"/>
              <a:t>Empirical Distribution Function (EDF) score with heavy weighting on the tails.</a:t>
            </a:r>
          </a:p>
          <a:p>
            <a:pPr lvl="1"/>
            <a:r>
              <a:rPr lang="en-US" i="1" dirty="0" smtClean="0"/>
              <a:t>We’re using this one!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923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Mixing Residuals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assuming that residuals for ROIs from different subjects are drawn from the same population, so that they can be mixed.</a:t>
            </a:r>
          </a:p>
          <a:p>
            <a:r>
              <a:rPr lang="en-US" dirty="0" smtClean="0"/>
              <a:t>Sometimes we center residuals from different subjects before mixing, sometimes not.</a:t>
            </a:r>
          </a:p>
          <a:p>
            <a:r>
              <a:rPr lang="en-US" dirty="0" smtClean="0"/>
              <a:t>For Smith study, doesn’t matter—the data is already centered!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649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 and Recall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Precision = True positives / all positives</a:t>
            </a:r>
          </a:p>
          <a:p>
            <a:pPr lvl="1"/>
            <a:r>
              <a:rPr lang="en-US" dirty="0" smtClean="0"/>
              <a:t>What fraction of the guys you found were correct?</a:t>
            </a:r>
          </a:p>
          <a:p>
            <a:r>
              <a:rPr lang="en-US" dirty="0" smtClean="0"/>
              <a:t>Recall = True positives / all true guys</a:t>
            </a:r>
          </a:p>
          <a:p>
            <a:pPr lvl="1"/>
            <a:r>
              <a:rPr lang="en-US" dirty="0" smtClean="0"/>
              <a:t>What fraction of the correct guys did you find?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22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5" name="Picture 4" descr="Screen shot 2011-11-05 at 4.24.5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76200"/>
            <a:ext cx="9042400" cy="638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739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5" name="Picture 4" descr="Screen shot 2011-11-05 at 4.26.06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300"/>
            <a:ext cx="9144000" cy="636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6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are ROIs constructed (FSL)?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Define an experimental variable (box function).</a:t>
            </a:r>
          </a:p>
          <a:p>
            <a:r>
              <a:rPr lang="en-US" dirty="0" smtClean="0"/>
              <a:t>Use a generalized linear model to determine which voxels “light up” in correlation with the experimental variable.</a:t>
            </a:r>
          </a:p>
          <a:p>
            <a:r>
              <a:rPr lang="en-US" dirty="0" smtClean="0"/>
              <a:t>Add a group level step if voxels lighting up for the group is desired.</a:t>
            </a:r>
          </a:p>
          <a:p>
            <a:r>
              <a:rPr lang="en-US" dirty="0" smtClean="0"/>
              <a:t>Cluster the resulting voxels into connected clusters.</a:t>
            </a:r>
          </a:p>
          <a:p>
            <a:pPr lvl="1"/>
            <a:r>
              <a:rPr lang="en-US" dirty="0" smtClean="0"/>
              <a:t>Small clusters are eliminated.</a:t>
            </a:r>
          </a:p>
          <a:p>
            <a:pPr lvl="1"/>
            <a:r>
              <a:rPr lang="en-US" dirty="0" smtClean="0"/>
              <a:t>Remaining clusters become the ROIs.</a:t>
            </a:r>
          </a:p>
          <a:p>
            <a:pPr lvl="1"/>
            <a:r>
              <a:rPr lang="en-US" dirty="0" smtClean="0"/>
              <a:t>Symmetry constraints may be imposed.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282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5" name="Picture 4" descr="Screen shot 2011-11-05 at 4.28.11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5600"/>
            <a:ext cx="9144000" cy="6124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858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5" name="Picture 4" descr="Screen shot 2011-11-05 at 4.28.56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200"/>
            <a:ext cx="9144000" cy="643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308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5" name="Picture 4" descr="Screen shot 2011-11-05 at 4.29.41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00"/>
            <a:ext cx="9144000" cy="6124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454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Some Further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Discovering </a:t>
            </a:r>
            <a:r>
              <a:rPr lang="en-US" dirty="0"/>
              <a:t>nearly canceling 2 cycles is hard </a:t>
            </a:r>
            <a:r>
              <a:rPr lang="en-US" dirty="0" smtClean="0"/>
              <a:t>(but we will try anyway…)</a:t>
            </a:r>
            <a:endParaRPr lang="en-US" dirty="0"/>
          </a:p>
          <a:p>
            <a:r>
              <a:rPr lang="en-US" dirty="0"/>
              <a:t>Identifying latent latents for acyclic </a:t>
            </a:r>
            <a:r>
              <a:rPr lang="en-US" dirty="0" smtClean="0"/>
              <a:t>models</a:t>
            </a:r>
            <a:endParaRPr lang="en-US" dirty="0"/>
          </a:p>
          <a:p>
            <a:r>
              <a:rPr lang="en-US" dirty="0" smtClean="0"/>
              <a:t>Reliability of search may be worse with event designs than with block designs</a:t>
            </a:r>
          </a:p>
          <a:p>
            <a:r>
              <a:rPr lang="en-US" dirty="0" smtClean="0"/>
              <a:t>Subjects that differ in causal structures will yield poor results for multi-subject methods.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</a:t>
            </a:r>
            <a:r>
              <a:rPr lang="en-US" dirty="0" err="1"/>
              <a:t>fmridata.tet</a:t>
            </a:r>
            <a:r>
              <a:rPr lang="en-US" dirty="0"/>
              <a:t>.</a:t>
            </a:r>
          </a:p>
          <a:p>
            <a:r>
              <a:rPr lang="en-US" dirty="0" smtClean="0"/>
              <a:t>Attach </a:t>
            </a:r>
            <a:r>
              <a:rPr lang="en-US" dirty="0" smtClean="0"/>
              <a:t>a Search box to the data and run IMaGES.</a:t>
            </a:r>
          </a:p>
          <a:p>
            <a:r>
              <a:rPr lang="en-US" dirty="0" smtClean="0"/>
              <a:t>Copy the layout from the layout graph provided into the search box (using menus).</a:t>
            </a:r>
          </a:p>
          <a:p>
            <a:r>
              <a:rPr lang="en-US" dirty="0" smtClean="0"/>
              <a:t>Attach another Search box with IMaGES and Data as input and run LOFS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Try variations!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668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S. </a:t>
            </a:r>
            <a:r>
              <a:rPr lang="en-US" dirty="0"/>
              <a:t>M. </a:t>
            </a:r>
            <a:r>
              <a:rPr lang="en-US" dirty="0" smtClean="0"/>
              <a:t>Smith, K </a:t>
            </a:r>
            <a:r>
              <a:rPr lang="en-US" dirty="0"/>
              <a:t>L. </a:t>
            </a:r>
            <a:r>
              <a:rPr lang="en-US" dirty="0" smtClean="0"/>
              <a:t>Miller, G. </a:t>
            </a:r>
            <a:r>
              <a:rPr lang="en-US" dirty="0" err="1"/>
              <a:t>Salimi-</a:t>
            </a:r>
            <a:r>
              <a:rPr lang="en-US" dirty="0" err="1" smtClean="0"/>
              <a:t>Khorshidi</a:t>
            </a:r>
            <a:r>
              <a:rPr lang="en-US" dirty="0" smtClean="0"/>
              <a:t>, M. Webster, C. </a:t>
            </a:r>
            <a:r>
              <a:rPr lang="en-US" dirty="0"/>
              <a:t>F. </a:t>
            </a:r>
            <a:r>
              <a:rPr lang="en-US" dirty="0" smtClean="0"/>
              <a:t>Beckmann, T. </a:t>
            </a:r>
            <a:r>
              <a:rPr lang="en-US" dirty="0"/>
              <a:t>E. </a:t>
            </a:r>
            <a:r>
              <a:rPr lang="en-US" dirty="0" smtClean="0"/>
              <a:t>Nichols, J. </a:t>
            </a:r>
            <a:r>
              <a:rPr lang="en-US" dirty="0"/>
              <a:t>D. </a:t>
            </a:r>
            <a:r>
              <a:rPr lang="en-US" dirty="0" smtClean="0"/>
              <a:t>Ramsey, M. </a:t>
            </a:r>
            <a:r>
              <a:rPr lang="en-US" dirty="0"/>
              <a:t>W. </a:t>
            </a:r>
            <a:r>
              <a:rPr lang="en-US" dirty="0" err="1" smtClean="0"/>
              <a:t>Woolrich</a:t>
            </a:r>
            <a:r>
              <a:rPr lang="en-US" dirty="0"/>
              <a:t> </a:t>
            </a:r>
            <a:r>
              <a:rPr lang="en-US" dirty="0" smtClean="0"/>
              <a:t>(2011), Network </a:t>
            </a:r>
            <a:r>
              <a:rPr lang="en-US" dirty="0" err="1" smtClean="0"/>
              <a:t>modelling</a:t>
            </a:r>
            <a:r>
              <a:rPr lang="en-US" dirty="0" smtClean="0"/>
              <a:t> methods for fMRI, </a:t>
            </a:r>
            <a:r>
              <a:rPr lang="en-US" i="1" dirty="0" err="1" smtClean="0"/>
              <a:t>NeuroImage</a:t>
            </a:r>
            <a:r>
              <a:rPr lang="en-US" dirty="0" smtClean="0"/>
              <a:t>.</a:t>
            </a:r>
          </a:p>
          <a:p>
            <a:r>
              <a:rPr lang="en-US" dirty="0"/>
              <a:t>J.D. </a:t>
            </a:r>
            <a:r>
              <a:rPr lang="en-US" dirty="0" smtClean="0"/>
              <a:t>Ramsey, S.J</a:t>
            </a:r>
            <a:r>
              <a:rPr lang="en-US" dirty="0"/>
              <a:t>. </a:t>
            </a:r>
            <a:r>
              <a:rPr lang="en-US" dirty="0" smtClean="0"/>
              <a:t>Hanson, C</a:t>
            </a:r>
            <a:r>
              <a:rPr lang="en-US" dirty="0"/>
              <a:t>. </a:t>
            </a:r>
            <a:r>
              <a:rPr lang="en-US" dirty="0" smtClean="0"/>
              <a:t>Hanson, Y.O</a:t>
            </a:r>
            <a:r>
              <a:rPr lang="en-US" dirty="0"/>
              <a:t>. </a:t>
            </a:r>
            <a:r>
              <a:rPr lang="en-US" dirty="0" err="1" smtClean="0"/>
              <a:t>Halchenko</a:t>
            </a:r>
            <a:r>
              <a:rPr lang="en-US" dirty="0" smtClean="0"/>
              <a:t>, R.A</a:t>
            </a:r>
            <a:r>
              <a:rPr lang="en-US" dirty="0"/>
              <a:t>. </a:t>
            </a:r>
            <a:r>
              <a:rPr lang="en-US" dirty="0" err="1" smtClean="0"/>
              <a:t>Poldrack</a:t>
            </a:r>
            <a:r>
              <a:rPr lang="en-US" dirty="0" smtClean="0"/>
              <a:t>, and C</a:t>
            </a:r>
            <a:r>
              <a:rPr lang="en-US" dirty="0"/>
              <a:t>. </a:t>
            </a:r>
            <a:r>
              <a:rPr lang="en-US" dirty="0" smtClean="0"/>
              <a:t>Glymour(2010), Six Problems for causal </a:t>
            </a:r>
            <a:r>
              <a:rPr lang="en-US" dirty="0"/>
              <a:t>i</a:t>
            </a:r>
            <a:r>
              <a:rPr lang="en-US" dirty="0" smtClean="0"/>
              <a:t>nference from fMRI, </a:t>
            </a:r>
            <a:r>
              <a:rPr lang="en-US" i="1" dirty="0" err="1" smtClean="0"/>
              <a:t>NeuroImage</a:t>
            </a:r>
            <a:r>
              <a:rPr lang="en-US" dirty="0" smtClean="0"/>
              <a:t>.</a:t>
            </a:r>
            <a:endParaRPr lang="en-US" i="1" dirty="0" smtClean="0"/>
          </a:p>
          <a:p>
            <a:r>
              <a:rPr lang="en-US" dirty="0" smtClean="0"/>
              <a:t>J.D. Ramsey, S.J. Hanson, C. Glymour. Multi-subject search correctly identifies causal connections and most causal directions in the DCM models of the Smith et al. simulation study. </a:t>
            </a:r>
            <a:r>
              <a:rPr lang="en-US" i="1" dirty="0" err="1" smtClean="0"/>
              <a:t>NeuroImage</a:t>
            </a:r>
            <a:r>
              <a:rPr lang="en-US" dirty="0" smtClean="0"/>
              <a:t>.</a:t>
            </a:r>
          </a:p>
          <a:p>
            <a:r>
              <a:rPr lang="en-US" dirty="0" smtClean="0"/>
              <a:t>G. Xue, </a:t>
            </a:r>
            <a:r>
              <a:rPr lang="en-US" dirty="0"/>
              <a:t>Poldrack, R., 2007. The neural substrates of visual perceptual learning </a:t>
            </a:r>
            <a:r>
              <a:rPr lang="en-US" dirty="0" smtClean="0"/>
              <a:t>of words</a:t>
            </a:r>
            <a:r>
              <a:rPr lang="en-US" dirty="0"/>
              <a:t>: implications for the visual word form area hypothesis. J. </a:t>
            </a:r>
            <a:r>
              <a:rPr lang="en-US" dirty="0" err="1"/>
              <a:t>Cogn</a:t>
            </a:r>
            <a:r>
              <a:rPr lang="en-US" dirty="0"/>
              <a:t>. </a:t>
            </a:r>
            <a:r>
              <a:rPr lang="en-US" dirty="0" err="1"/>
              <a:t>Neurosci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Thanks </a:t>
            </a:r>
            <a:r>
              <a:rPr lang="en-US" dirty="0"/>
              <a:t>to the James S. McDonnell Foundation.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Search Complexity: How Big is the Set of Possible Explanations?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124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X 					Y</a:t>
            </a:r>
          </a:p>
          <a:p>
            <a:pPr>
              <a:buNone/>
            </a:pPr>
            <a:r>
              <a:rPr lang="en-US" dirty="0" smtClean="0"/>
              <a:t>X   			Y</a:t>
            </a:r>
          </a:p>
          <a:p>
            <a:pPr>
              <a:buNone/>
            </a:pPr>
            <a:r>
              <a:rPr lang="en-US" dirty="0" smtClean="0"/>
              <a:t>X					Y</a:t>
            </a:r>
          </a:p>
          <a:p>
            <a:pPr>
              <a:buNone/>
            </a:pPr>
            <a:r>
              <a:rPr lang="en-US" dirty="0" smtClean="0"/>
              <a:t>X					Y</a:t>
            </a:r>
          </a:p>
          <a:p>
            <a:pPr>
              <a:buNone/>
            </a:pPr>
            <a:r>
              <a:rPr lang="en-US" dirty="0" smtClean="0"/>
              <a:t>X					Y</a:t>
            </a:r>
            <a:endParaRPr lang="en-US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90600" y="32766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>
            <a:off x="990600" y="38862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143000" y="4267200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1066800" y="4495800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143000" y="4953000"/>
            <a:ext cx="838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71800" y="2849940"/>
            <a:ext cx="60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Arial"/>
                <a:cs typeface="Arial"/>
              </a:rPr>
              <a:t>}</a:t>
            </a:r>
            <a:endParaRPr lang="en-US" sz="9600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8600" y="2514600"/>
            <a:ext cx="365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For  N variables:</a:t>
            </a:r>
          </a:p>
          <a:p>
            <a:endParaRPr lang="en-US" sz="3600" dirty="0"/>
          </a:p>
          <a:p>
            <a:r>
              <a:rPr lang="en-US" sz="3600" dirty="0" smtClean="0"/>
              <a:t>                 8 </a:t>
            </a:r>
            <a:endParaRPr lang="en-US" sz="36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332251"/>
              </p:ext>
            </p:extLst>
          </p:nvPr>
        </p:nvGraphicFramePr>
        <p:xfrm>
          <a:off x="6096000" y="3276600"/>
          <a:ext cx="3810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" name="Equation" r:id="rId3" imgW="380862" imgH="558892" progId="Equation.3">
                  <p:embed/>
                </p:oleObj>
              </mc:Choice>
              <mc:Fallback>
                <p:oleObj name="Equation" r:id="rId3" imgW="380862" imgH="558892" progId="Equation.3">
                  <p:embed/>
                  <p:pic>
                    <p:nvPicPr>
                      <p:cNvPr id="0" name="Picture 1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276600"/>
                        <a:ext cx="3810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168658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 graphical models: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 Complexity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Graphical models are untestable unless parameterized into statistical models.</a:t>
            </a:r>
          </a:p>
          <a:p>
            <a:r>
              <a:rPr lang="en-US" dirty="0" smtClean="0"/>
              <a:t>Incomplete models of associations are likely to fail tests.</a:t>
            </a:r>
          </a:p>
          <a:p>
            <a:r>
              <a:rPr lang="en-US" dirty="0" smtClean="0"/>
              <a:t>Multiple testing problems.</a:t>
            </a:r>
          </a:p>
          <a:p>
            <a:r>
              <a:rPr lang="en-US" dirty="0" smtClean="0"/>
              <a:t>Multiple subjects/Missing ROIs.</a:t>
            </a:r>
          </a:p>
          <a:p>
            <a:r>
              <a:rPr lang="en-US" dirty="0" smtClean="0"/>
              <a:t>No fast scoring method for mixed ancestral graphs that model feedback and latent common causes.</a:t>
            </a:r>
          </a:p>
          <a:p>
            <a:r>
              <a:rPr lang="en-US" dirty="0" smtClean="0"/>
              <a:t>Weak time lag information.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Complexity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Sampling rate is slower than causal interaction speed.</a:t>
            </a:r>
          </a:p>
          <a:p>
            <a:r>
              <a:rPr lang="en-US" dirty="0" smtClean="0"/>
              <a:t>Indirect measurement creates spurious associations of measured variables:</a:t>
            </a:r>
          </a:p>
          <a:p>
            <a:pPr>
              <a:buNone/>
            </a:pPr>
            <a:r>
              <a:rPr lang="en-US" dirty="0" smtClean="0"/>
              <a:t>N1 	  N2	    N3                   X1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             X3</a:t>
            </a:r>
            <a:endParaRPr lang="en-US" dirty="0"/>
          </a:p>
          <a:p>
            <a:pPr>
              <a:buNone/>
            </a:pPr>
            <a:r>
              <a:rPr lang="en-US" dirty="0" smtClean="0"/>
              <a:t>X1	       X2	    X3                    X2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Neural N, measured X     Regression of X3 on X1, X2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457994" y="4495006"/>
            <a:ext cx="6088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1562894" y="4456906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2629694" y="4456906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143000" y="38862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09800" y="38862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562600" y="3886200"/>
            <a:ext cx="13716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791200" y="4495800"/>
            <a:ext cx="11430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181600" y="4267200"/>
            <a:ext cx="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Guess </a:t>
            </a:r>
            <a:r>
              <a:rPr lang="en-US" dirty="0"/>
              <a:t>a model and test </a:t>
            </a:r>
            <a:r>
              <a:rPr lang="en-US" dirty="0" smtClean="0"/>
              <a:t>it.</a:t>
            </a:r>
          </a:p>
          <a:p>
            <a:pPr marL="514350" indent="-514350">
              <a:buAutoNum type="arabicPeriod"/>
            </a:pPr>
            <a:r>
              <a:rPr lang="en-US" dirty="0" smtClean="0"/>
              <a:t>Search  </a:t>
            </a:r>
            <a:r>
              <a:rPr lang="en-US" dirty="0"/>
              <a:t>the model space or some restriction of it</a:t>
            </a:r>
            <a:r>
              <a:rPr lang="en-US" dirty="0" smtClean="0"/>
              <a:t>.</a:t>
            </a:r>
          </a:p>
          <a:p>
            <a:pPr marL="400050" lvl="1" indent="0">
              <a:buNone/>
            </a:pPr>
            <a:r>
              <a:rPr lang="en-US" dirty="0" smtClean="0"/>
              <a:t>a. Search </a:t>
            </a:r>
            <a:r>
              <a:rPr lang="en-US" dirty="0"/>
              <a:t>for the full </a:t>
            </a:r>
            <a:r>
              <a:rPr lang="en-US" dirty="0" smtClean="0"/>
              <a:t>parameterized structure</a:t>
            </a:r>
            <a:endParaRPr lang="en-US" dirty="0"/>
          </a:p>
          <a:p>
            <a:pPr marL="400050" lvl="1" indent="0">
              <a:buNone/>
            </a:pPr>
            <a:r>
              <a:rPr lang="en-US" dirty="0" smtClean="0"/>
              <a:t>b. Search </a:t>
            </a:r>
            <a:r>
              <a:rPr lang="en-US" dirty="0"/>
              <a:t>for graphical structure </a:t>
            </a:r>
            <a:r>
              <a:rPr lang="en-US" dirty="0" smtClean="0"/>
              <a:t>alone</a:t>
            </a:r>
          </a:p>
          <a:p>
            <a:pPr marL="400050" lvl="1" indent="0">
              <a:buNone/>
            </a:pPr>
            <a:r>
              <a:rPr lang="en-US" dirty="0" smtClean="0"/>
              <a:t>c. Search </a:t>
            </a:r>
            <a:r>
              <a:rPr lang="en-US" dirty="0"/>
              <a:t>for graphical features (</a:t>
            </a:r>
            <a:r>
              <a:rPr lang="en-US" dirty="0" err="1"/>
              <a:t>e.g</a:t>
            </a:r>
            <a:r>
              <a:rPr lang="en-US" dirty="0"/>
              <a:t>, adjacencies)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03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Evidence of What Works, and Not?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Theory.</a:t>
            </a:r>
          </a:p>
          <a:p>
            <a:pPr lvl="1"/>
            <a:r>
              <a:rPr lang="en-US" dirty="0" smtClean="0"/>
              <a:t>Limiting correctness of algorithms (PC, FCI, GES, LiNGAM, etc., under usually incorrect assumptions for fMRI).</a:t>
            </a:r>
            <a:endParaRPr lang="en-US" dirty="0"/>
          </a:p>
          <a:p>
            <a:r>
              <a:rPr lang="en-US" dirty="0" smtClean="0"/>
              <a:t>Prior Knowledge</a:t>
            </a:r>
            <a:endParaRPr lang="en-US" dirty="0"/>
          </a:p>
          <a:p>
            <a:pPr lvl="1"/>
            <a:r>
              <a:rPr lang="en-US" dirty="0" smtClean="0"/>
              <a:t>Do automated search results conform with established relationships?</a:t>
            </a:r>
          </a:p>
          <a:p>
            <a:r>
              <a:rPr lang="en-US" dirty="0" smtClean="0"/>
              <a:t>Animal Experiments (Limited)</a:t>
            </a:r>
          </a:p>
          <a:p>
            <a:r>
              <a:rPr lang="en-US" dirty="0" smtClean="0"/>
              <a:t>Simulation Studies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F2C3-0FB2-41BA-8916-679D8499AD2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23911</TotalTime>
  <Words>1772</Words>
  <Application>Microsoft Macintosh PowerPoint</Application>
  <PresentationFormat>On-screen Show (4:3)</PresentationFormat>
  <Paragraphs>263</Paragraphs>
  <Slides>45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Office Theme</vt:lpstr>
      <vt:lpstr>Equation</vt:lpstr>
      <vt:lpstr> Outline</vt:lpstr>
      <vt:lpstr>   Goals</vt:lpstr>
      <vt:lpstr>What Are the Brain Variables?</vt:lpstr>
      <vt:lpstr>How are ROIs constructed (FSL)?</vt:lpstr>
      <vt:lpstr>Search Complexity: How Big is the Set of Possible Explanations? </vt:lpstr>
      <vt:lpstr>Statistical Complexity</vt:lpstr>
      <vt:lpstr>Measurement Complexity</vt:lpstr>
      <vt:lpstr>Specification Strategies</vt:lpstr>
      <vt:lpstr>What Evidence of What Works, and Not?</vt:lpstr>
      <vt:lpstr>Brief Review: Smith’s Simulation Study</vt:lpstr>
      <vt:lpstr>Methods tested by Smith</vt:lpstr>
      <vt:lpstr>Smith’s Results</vt:lpstr>
      <vt:lpstr>PowerPoint Presentation</vt:lpstr>
      <vt:lpstr>PowerPoint Presentation</vt:lpstr>
      <vt:lpstr>Simulation 4 (50 variables 61 edges)</vt:lpstr>
      <vt:lpstr>Simulation 7: 250 minutes, 5 variables</vt:lpstr>
      <vt:lpstr>Simulation 8: Shared Inputs</vt:lpstr>
      <vt:lpstr>Simulation 14: 5-Cycle</vt:lpstr>
      <vt:lpstr>Simulation 15: Stronger Connections</vt:lpstr>
      <vt:lpstr>Simulation 16: More Connections</vt:lpstr>
      <vt:lpstr>Simulation 22: Nonstationary Connection Strengths</vt:lpstr>
      <vt:lpstr>Simulation 24: One Strong External Input</vt:lpstr>
      <vt:lpstr>PowerPoint Presentation</vt:lpstr>
      <vt:lpstr>PowerPoint Presentation</vt:lpstr>
      <vt:lpstr>Take Away Conclusion?</vt:lpstr>
      <vt:lpstr>Idea…</vt:lpstr>
      <vt:lpstr>Reminder: If noises are non-Gaussian, we can learn more than a pattern.</vt:lpstr>
      <vt:lpstr>Are noises for FMRI models non-Gaussian?</vt:lpstr>
      <vt:lpstr>Are connection functions linear for FMRI data?</vt:lpstr>
      <vt:lpstr>Coefficients?</vt:lpstr>
      <vt:lpstr>The IMaGES algorithm</vt:lpstr>
      <vt:lpstr>IMaGES/LOFS</vt:lpstr>
      <vt:lpstr>Procedure R1(S)</vt:lpstr>
      <vt:lpstr>Procedure R2(S)</vt:lpstr>
      <vt:lpstr>Non-Gaussianity Scores </vt:lpstr>
      <vt:lpstr>Mixing Residuals </vt:lpstr>
      <vt:lpstr>Precision and Recall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 Further Problems</vt:lpstr>
      <vt:lpstr>Hands On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clark 1</dc:creator>
  <cp:lastModifiedBy>Joseph Ramsey</cp:lastModifiedBy>
  <cp:revision>223</cp:revision>
  <dcterms:created xsi:type="dcterms:W3CDTF">2011-06-01T16:01:37Z</dcterms:created>
  <dcterms:modified xsi:type="dcterms:W3CDTF">2012-03-30T12:47:23Z</dcterms:modified>
</cp:coreProperties>
</file>