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bin" ContentType="application/vnd.openxmlformats-officedocument.oleObject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1"/>
  </p:notesMasterIdLst>
  <p:sldIdLst>
    <p:sldId id="412" r:id="rId2"/>
    <p:sldId id="312" r:id="rId3"/>
    <p:sldId id="391" r:id="rId4"/>
    <p:sldId id="393" r:id="rId5"/>
    <p:sldId id="398" r:id="rId6"/>
    <p:sldId id="363" r:id="rId7"/>
    <p:sldId id="364" r:id="rId8"/>
    <p:sldId id="365" r:id="rId9"/>
    <p:sldId id="366" r:id="rId10"/>
    <p:sldId id="367" r:id="rId11"/>
    <p:sldId id="368" r:id="rId12"/>
    <p:sldId id="389" r:id="rId13"/>
    <p:sldId id="399" r:id="rId14"/>
    <p:sldId id="390" r:id="rId15"/>
    <p:sldId id="395" r:id="rId16"/>
    <p:sldId id="394" r:id="rId17"/>
    <p:sldId id="400" r:id="rId18"/>
    <p:sldId id="401" r:id="rId19"/>
    <p:sldId id="402" r:id="rId20"/>
    <p:sldId id="387" r:id="rId21"/>
    <p:sldId id="403" r:id="rId22"/>
    <p:sldId id="383" r:id="rId23"/>
    <p:sldId id="384" r:id="rId24"/>
    <p:sldId id="385" r:id="rId25"/>
    <p:sldId id="416" r:id="rId26"/>
    <p:sldId id="404" r:id="rId27"/>
    <p:sldId id="371" r:id="rId28"/>
    <p:sldId id="409" r:id="rId29"/>
    <p:sldId id="417" r:id="rId30"/>
    <p:sldId id="406" r:id="rId31"/>
    <p:sldId id="405" r:id="rId32"/>
    <p:sldId id="362" r:id="rId33"/>
    <p:sldId id="414" r:id="rId34"/>
    <p:sldId id="347" r:id="rId35"/>
    <p:sldId id="374" r:id="rId36"/>
    <p:sldId id="375" r:id="rId37"/>
    <p:sldId id="376" r:id="rId38"/>
    <p:sldId id="418" r:id="rId39"/>
    <p:sldId id="378" r:id="rId40"/>
    <p:sldId id="309" r:id="rId41"/>
    <p:sldId id="356" r:id="rId42"/>
    <p:sldId id="319" r:id="rId43"/>
    <p:sldId id="318" r:id="rId44"/>
    <p:sldId id="310" r:id="rId45"/>
    <p:sldId id="311" r:id="rId46"/>
    <p:sldId id="317" r:id="rId47"/>
    <p:sldId id="407" r:id="rId48"/>
    <p:sldId id="410" r:id="rId49"/>
    <p:sldId id="411" r:id="rId5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2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2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2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2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2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-12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-12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-12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-12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635"/>
    <a:srgbClr val="FF0000"/>
    <a:srgbClr val="CCEC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vertBarState="minimized" horzBarState="maximized">
    <p:restoredLeft sz="9719" autoAdjust="0"/>
    <p:restoredTop sz="94660"/>
  </p:normalViewPr>
  <p:slideViewPr>
    <p:cSldViewPr>
      <p:cViewPr varScale="1">
        <p:scale>
          <a:sx n="102" d="100"/>
          <a:sy n="102" d="100"/>
        </p:scale>
        <p:origin x="-74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  <p:sld r:id="rId4" collapse="1"/>
      <p:sld r:id="rId5" collapse="1"/>
      <p:sld r:id="rId6" collapse="1"/>
      <p:sld r:id="rId7" collapse="1"/>
      <p:sld r:id="rId8" collapse="1"/>
      <p:sld r:id="rId9" collapse="1"/>
      <p:sld r:id="rId10" collapse="1"/>
      <p:sld r:id="rId11" collapse="1"/>
      <p:sld r:id="rId12" collapse="1"/>
      <p:sld r:id="rId13" collapse="1"/>
      <p:sld r:id="rId14" collapse="1"/>
      <p:sld r:id="rId15" collapse="1"/>
      <p:sld r:id="rId16" collapse="1"/>
      <p:sld r:id="rId17" collapse="1"/>
      <p:sld r:id="rId18" collapse="1"/>
      <p:sld r:id="rId19" collapse="1"/>
      <p:sld r:id="rId20" collapse="1"/>
      <p:sld r:id="rId21" collapse="1"/>
      <p:sld r:id="rId22" collapse="1"/>
      <p:sld r:id="rId23" collapse="1"/>
      <p:sld r:id="rId24" collapse="1"/>
      <p:sld r:id="rId25" collapse="1"/>
      <p:sld r:id="rId26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notesMaster" Target="notesMasters/notesMaster1.xml"/><Relationship Id="rId3" Type="http://schemas.openxmlformats.org/officeDocument/2006/relationships/slide" Target="slides/slide2.xml"/></Relationships>
</file>

<file path=ppt/_rels/viewProps.xml.rels><?xml version="1.0" encoding="UTF-8" standalone="yes"?>
<Relationships xmlns="http://schemas.openxmlformats.org/package/2006/relationships"><Relationship Id="rId8" Type="http://schemas.openxmlformats.org/officeDocument/2006/relationships/slide" Target="slides/slide21.xml"/><Relationship Id="rId13" Type="http://schemas.openxmlformats.org/officeDocument/2006/relationships/slide" Target="slides/slide31.xml"/><Relationship Id="rId18" Type="http://schemas.openxmlformats.org/officeDocument/2006/relationships/slide" Target="slides/slide37.xml"/><Relationship Id="rId26" Type="http://schemas.openxmlformats.org/officeDocument/2006/relationships/slide" Target="slides/slide46.xml"/><Relationship Id="rId3" Type="http://schemas.openxmlformats.org/officeDocument/2006/relationships/slide" Target="slides/slide13.xml"/><Relationship Id="rId21" Type="http://schemas.openxmlformats.org/officeDocument/2006/relationships/slide" Target="slides/slide41.xml"/><Relationship Id="rId7" Type="http://schemas.openxmlformats.org/officeDocument/2006/relationships/slide" Target="slides/slide18.xml"/><Relationship Id="rId12" Type="http://schemas.openxmlformats.org/officeDocument/2006/relationships/slide" Target="slides/slide28.xml"/><Relationship Id="rId17" Type="http://schemas.openxmlformats.org/officeDocument/2006/relationships/slide" Target="slides/slide36.xml"/><Relationship Id="rId25" Type="http://schemas.openxmlformats.org/officeDocument/2006/relationships/slide" Target="slides/slide45.xml"/><Relationship Id="rId2" Type="http://schemas.openxmlformats.org/officeDocument/2006/relationships/slide" Target="slides/slide12.xml"/><Relationship Id="rId16" Type="http://schemas.openxmlformats.org/officeDocument/2006/relationships/slide" Target="slides/slide35.xml"/><Relationship Id="rId20" Type="http://schemas.openxmlformats.org/officeDocument/2006/relationships/slide" Target="slides/slide40.xml"/><Relationship Id="rId1" Type="http://schemas.openxmlformats.org/officeDocument/2006/relationships/slide" Target="slides/slide1.xml"/><Relationship Id="rId6" Type="http://schemas.openxmlformats.org/officeDocument/2006/relationships/slide" Target="slides/slide17.xml"/><Relationship Id="rId11" Type="http://schemas.openxmlformats.org/officeDocument/2006/relationships/slide" Target="slides/slide24.xml"/><Relationship Id="rId24" Type="http://schemas.openxmlformats.org/officeDocument/2006/relationships/slide" Target="slides/slide44.xml"/><Relationship Id="rId5" Type="http://schemas.openxmlformats.org/officeDocument/2006/relationships/slide" Target="slides/slide16.xml"/><Relationship Id="rId15" Type="http://schemas.openxmlformats.org/officeDocument/2006/relationships/slide" Target="slides/slide34.xml"/><Relationship Id="rId23" Type="http://schemas.openxmlformats.org/officeDocument/2006/relationships/slide" Target="slides/slide43.xml"/><Relationship Id="rId10" Type="http://schemas.openxmlformats.org/officeDocument/2006/relationships/slide" Target="slides/slide23.xml"/><Relationship Id="rId19" Type="http://schemas.openxmlformats.org/officeDocument/2006/relationships/slide" Target="slides/slide39.xml"/><Relationship Id="rId4" Type="http://schemas.openxmlformats.org/officeDocument/2006/relationships/slide" Target="slides/slide14.xml"/><Relationship Id="rId9" Type="http://schemas.openxmlformats.org/officeDocument/2006/relationships/slide" Target="slides/slide22.xml"/><Relationship Id="rId14" Type="http://schemas.openxmlformats.org/officeDocument/2006/relationships/slide" Target="slides/slide32.xml"/><Relationship Id="rId22" Type="http://schemas.openxmlformats.org/officeDocument/2006/relationships/slide" Target="slides/slide42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drawings/_rels/vmlDrawing10.vml.rels><?xml version="1.0" encoding="UTF-8" standalone="yes"?>
<Relationships xmlns="http://schemas.openxmlformats.org/package/2006/relationships"><Relationship Id="rId2" Type="http://schemas.openxmlformats.org/officeDocument/2006/relationships/image" Target="../media/image20.wmf"/><Relationship Id="rId1" Type="http://schemas.openxmlformats.org/officeDocument/2006/relationships/image" Target="../media/image19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wmf"/></Relationships>
</file>

<file path=ppt/drawings/_rels/vmlDrawing13.vml.rels><?xml version="1.0" encoding="UTF-8" standalone="yes"?>
<Relationships xmlns="http://schemas.openxmlformats.org/package/2006/relationships"><Relationship Id="rId3" Type="http://schemas.openxmlformats.org/officeDocument/2006/relationships/image" Target="../media/image27.wmf"/><Relationship Id="rId2" Type="http://schemas.openxmlformats.org/officeDocument/2006/relationships/image" Target="../media/image26.wmf"/><Relationship Id="rId1" Type="http://schemas.openxmlformats.org/officeDocument/2006/relationships/image" Target="../media/image25.wmf"/><Relationship Id="rId4" Type="http://schemas.openxmlformats.org/officeDocument/2006/relationships/image" Target="../media/image28.w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wmf"/></Relationships>
</file>

<file path=ppt/drawings/_rels/vmlDrawing15.vml.rels><?xml version="1.0" encoding="UTF-8" standalone="yes"?>
<Relationships xmlns="http://schemas.openxmlformats.org/package/2006/relationships"><Relationship Id="rId3" Type="http://schemas.openxmlformats.org/officeDocument/2006/relationships/image" Target="../media/image33.wmf"/><Relationship Id="rId2" Type="http://schemas.openxmlformats.org/officeDocument/2006/relationships/image" Target="../media/image32.wmf"/><Relationship Id="rId1" Type="http://schemas.openxmlformats.org/officeDocument/2006/relationships/image" Target="../media/image31.wmf"/><Relationship Id="rId4" Type="http://schemas.openxmlformats.org/officeDocument/2006/relationships/image" Target="../media/image34.w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6.w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37.w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38.wmf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39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20.vml.rels><?xml version="1.0" encoding="UTF-8" standalone="yes"?>
<Relationships xmlns="http://schemas.openxmlformats.org/package/2006/relationships"><Relationship Id="rId1" Type="http://schemas.openxmlformats.org/officeDocument/2006/relationships/image" Target="../media/image40.wmf"/></Relationships>
</file>

<file path=ppt/drawings/_rels/vmlDrawing21.vml.rels><?xml version="1.0" encoding="UTF-8" standalone="yes"?>
<Relationships xmlns="http://schemas.openxmlformats.org/package/2006/relationships"><Relationship Id="rId2" Type="http://schemas.openxmlformats.org/officeDocument/2006/relationships/image" Target="../media/image42.wmf"/><Relationship Id="rId1" Type="http://schemas.openxmlformats.org/officeDocument/2006/relationships/image" Target="../media/image41.wmf"/></Relationships>
</file>

<file path=ppt/drawings/_rels/vmlDrawing22.vml.rels><?xml version="1.0" encoding="UTF-8" standalone="yes"?>
<Relationships xmlns="http://schemas.openxmlformats.org/package/2006/relationships"><Relationship Id="rId2" Type="http://schemas.openxmlformats.org/officeDocument/2006/relationships/image" Target="../media/image44.wmf"/><Relationship Id="rId1" Type="http://schemas.openxmlformats.org/officeDocument/2006/relationships/image" Target="../media/image43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wmf"/><Relationship Id="rId1" Type="http://schemas.openxmlformats.org/officeDocument/2006/relationships/image" Target="../media/image4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5.wmf"/><Relationship Id="rId1" Type="http://schemas.openxmlformats.org/officeDocument/2006/relationships/image" Target="../media/image7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0.wmf"/><Relationship Id="rId1" Type="http://schemas.openxmlformats.org/officeDocument/2006/relationships/image" Target="../media/image9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image" Target="../media/image13.wmf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16.wmf"/><Relationship Id="rId1" Type="http://schemas.openxmlformats.org/officeDocument/2006/relationships/image" Target="../media/image15.wmf"/></Relationships>
</file>

<file path=ppt/drawings/_rels/vmlDrawing9.vml.rels><?xml version="1.0" encoding="UTF-8" standalone="yes"?>
<Relationships xmlns="http://schemas.openxmlformats.org/package/2006/relationships"><Relationship Id="rId2" Type="http://schemas.openxmlformats.org/officeDocument/2006/relationships/image" Target="../media/image18.wmf"/><Relationship Id="rId1" Type="http://schemas.openxmlformats.org/officeDocument/2006/relationships/image" Target="../media/image17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48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48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fld id="{9E854B12-B753-49AC-B98C-2AC5FD3B5D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ChangeArrowheads="1"/>
          </p:cNvSpPr>
          <p:nvPr/>
        </p:nvSpPr>
        <p:spPr bwMode="auto">
          <a:xfrm>
            <a:off x="3885681" y="0"/>
            <a:ext cx="2972319" cy="4565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89940" tIns="44970" rIns="89940" bIns="44970" anchor="ctr"/>
          <a:lstStyle/>
          <a:p>
            <a:pPr eaLnBrk="0" hangingPunct="0"/>
            <a:endParaRPr lang="en-US"/>
          </a:p>
        </p:txBody>
      </p:sp>
      <p:sp>
        <p:nvSpPr>
          <p:cNvPr id="57347" name="Rectangle 3"/>
          <p:cNvSpPr>
            <a:spLocks noChangeArrowheads="1"/>
          </p:cNvSpPr>
          <p:nvPr/>
        </p:nvSpPr>
        <p:spPr bwMode="auto">
          <a:xfrm>
            <a:off x="3885681" y="8687425"/>
            <a:ext cx="2972319" cy="4565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1" tIns="44447" rIns="90481" bIns="44447" anchor="b"/>
          <a:lstStyle/>
          <a:p>
            <a:pPr algn="r" defTabSz="915018" eaLnBrk="0" hangingPunct="0"/>
            <a:r>
              <a:rPr lang="en-US" sz="1200" dirty="0">
                <a:latin typeface="Times New Roman" pitchFamily="18" charset="0"/>
              </a:rPr>
              <a:t>1</a:t>
            </a:r>
          </a:p>
        </p:txBody>
      </p:sp>
      <p:sp>
        <p:nvSpPr>
          <p:cNvPr id="57348" name="Rectangle 4"/>
          <p:cNvSpPr>
            <a:spLocks noChangeArrowheads="1"/>
          </p:cNvSpPr>
          <p:nvPr/>
        </p:nvSpPr>
        <p:spPr bwMode="auto">
          <a:xfrm>
            <a:off x="1" y="8687425"/>
            <a:ext cx="2972320" cy="4565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89940" tIns="44970" rIns="89940" bIns="44970" anchor="ctr"/>
          <a:lstStyle/>
          <a:p>
            <a:pPr eaLnBrk="0" hangingPunct="0"/>
            <a:endParaRPr lang="en-US"/>
          </a:p>
        </p:txBody>
      </p:sp>
      <p:sp>
        <p:nvSpPr>
          <p:cNvPr id="57349" name="Rectangle 5"/>
          <p:cNvSpPr>
            <a:spLocks noChangeArrowheads="1"/>
          </p:cNvSpPr>
          <p:nvPr/>
        </p:nvSpPr>
        <p:spPr bwMode="auto">
          <a:xfrm>
            <a:off x="1" y="0"/>
            <a:ext cx="2972320" cy="4565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89940" tIns="44970" rIns="89940" bIns="44970" anchor="ctr"/>
          <a:lstStyle/>
          <a:p>
            <a:pPr eaLnBrk="0" hangingPunct="0"/>
            <a:endParaRPr lang="en-US"/>
          </a:p>
        </p:txBody>
      </p:sp>
      <p:sp>
        <p:nvSpPr>
          <p:cNvPr id="57350" name="Rectangle 6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57351" name="Rectangle 7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353464-9955-4284-8D1C-421C7375E9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BA8EAD-1A94-424A-BA93-1B3A3DA124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C148DC-7D8C-47F4-A19B-C01A190EC6C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6400" y="228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885950"/>
            <a:ext cx="4013200" cy="41719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2800" y="1885950"/>
            <a:ext cx="4013200" cy="41719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6/15/2007 - Summer School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A59D22-38E8-47A1-8D7F-F09FB350DD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89B4A3-B166-4646-8CE1-F445249B73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DC0704-6542-4ACA-893C-0020009EA1F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DE2850-B7E9-4085-A8E9-95823D4BB1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D7D708-4B42-4FD7-8133-58AD2201650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05D232-3FA1-4383-A185-51B5223CD2A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80AF6C-4539-4AF0-BE86-0CA20524D75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C08988-FC49-4357-9ADD-6D22B00140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8535B3-4DDF-4925-BA48-A176F38810B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E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latin typeface="Times New Roman" pitchFamily="18" charset="0"/>
              </a:defRPr>
            </a:lvl1pPr>
          </a:lstStyle>
          <a:p>
            <a:pPr>
              <a:defRPr/>
            </a:pPr>
            <a:fld id="{85070BE7-12AA-4C81-A1B8-A3D79E22AAE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2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oleObject" Target="../embeddings/oleObject6.bin"/><Relationship Id="rId4" Type="http://schemas.openxmlformats.org/officeDocument/2006/relationships/oleObject" Target="../embeddings/oleObject5.bin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5" Type="http://schemas.openxmlformats.org/officeDocument/2006/relationships/oleObject" Target="../embeddings/oleObject9.bin"/><Relationship Id="rId4" Type="http://schemas.openxmlformats.org/officeDocument/2006/relationships/oleObject" Target="../embeddings/oleObject8.bin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5" Type="http://schemas.openxmlformats.org/officeDocument/2006/relationships/oleObject" Target="../embeddings/oleObject12.bin"/><Relationship Id="rId4" Type="http://schemas.openxmlformats.org/officeDocument/2006/relationships/oleObject" Target="../embeddings/oleObject11.bin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4" Type="http://schemas.openxmlformats.org/officeDocument/2006/relationships/oleObject" Target="../embeddings/oleObject15.bin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4" Type="http://schemas.openxmlformats.org/officeDocument/2006/relationships/oleObject" Target="../embeddings/oleObject17.bin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4" Type="http://schemas.openxmlformats.org/officeDocument/2006/relationships/oleObject" Target="../embeddings/oleObject19.bin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4" Type="http://schemas.openxmlformats.org/officeDocument/2006/relationships/oleObject" Target="../embeddings/oleObject21.bin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wm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Relationship Id="rId6" Type="http://schemas.openxmlformats.org/officeDocument/2006/relationships/oleObject" Target="../embeddings/oleObject27.bin"/><Relationship Id="rId5" Type="http://schemas.openxmlformats.org/officeDocument/2006/relationships/oleObject" Target="../embeddings/oleObject26.bin"/><Relationship Id="rId4" Type="http://schemas.openxmlformats.org/officeDocument/2006/relationships/oleObject" Target="../embeddings/oleObject25.bin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4.v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5.vml"/><Relationship Id="rId6" Type="http://schemas.openxmlformats.org/officeDocument/2006/relationships/oleObject" Target="../embeddings/oleObject32.bin"/><Relationship Id="rId5" Type="http://schemas.openxmlformats.org/officeDocument/2006/relationships/oleObject" Target="../embeddings/oleObject31.bin"/><Relationship Id="rId4" Type="http://schemas.openxmlformats.org/officeDocument/2006/relationships/oleObject" Target="../embeddings/oleObject30.bin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6.v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7.v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8.v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9.v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0.v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1.vml"/><Relationship Id="rId4" Type="http://schemas.openxmlformats.org/officeDocument/2006/relationships/oleObject" Target="../embeddings/oleObject39.bin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2.vml"/><Relationship Id="rId4" Type="http://schemas.openxmlformats.org/officeDocument/2006/relationships/oleObject" Target="../embeddings/oleObject41.bin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phil.cmu.edu/projects/tetrad_download" TargetMode="Externa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492125" y="190500"/>
            <a:ext cx="7772400" cy="655638"/>
          </a:xfrm>
        </p:spPr>
        <p:txBody>
          <a:bodyPr/>
          <a:lstStyle/>
          <a:p>
            <a:pPr algn="ctr"/>
            <a:r>
              <a:rPr lang="en-US" sz="3200" b="1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/>
            </a:r>
            <a:br>
              <a:rPr lang="en-US" sz="3200" b="1" dirty="0" smtClean="0">
                <a:solidFill>
                  <a:schemeClr val="tx1"/>
                </a:solidFill>
                <a:latin typeface="Arial" charset="0"/>
                <a:cs typeface="Arial" charset="0"/>
              </a:rPr>
            </a:br>
            <a:r>
              <a:rPr lang="en-US" sz="3200" b="1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Topic Outline</a:t>
            </a:r>
            <a:endParaRPr lang="en-US" b="1" dirty="0" smtClean="0">
              <a:solidFill>
                <a:schemeClr val="tx1"/>
              </a:solidFill>
              <a:latin typeface="Arial" charset="0"/>
              <a:cs typeface="Arial" charset="0"/>
            </a:endParaRPr>
          </a:p>
        </p:txBody>
      </p:sp>
      <p:sp>
        <p:nvSpPr>
          <p:cNvPr id="29699" name="Rectangle 4"/>
          <p:cNvSpPr>
            <a:spLocks noChangeArrowheads="1"/>
          </p:cNvSpPr>
          <p:nvPr/>
        </p:nvSpPr>
        <p:spPr bwMode="auto">
          <a:xfrm>
            <a:off x="588963" y="2068513"/>
            <a:ext cx="8067675" cy="101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endParaRPr kumimoji="1" lang="en-US" sz="3200" i="0">
              <a:solidFill>
                <a:srgbClr val="009900"/>
              </a:solidFill>
              <a:latin typeface="Tahoma" pitchFamily="34" charset="0"/>
            </a:endParaRPr>
          </a:p>
        </p:txBody>
      </p:sp>
      <p:sp>
        <p:nvSpPr>
          <p:cNvPr id="29700" name="Rectangle 5"/>
          <p:cNvSpPr>
            <a:spLocks noChangeArrowheads="1"/>
          </p:cNvSpPr>
          <p:nvPr/>
        </p:nvSpPr>
        <p:spPr bwMode="auto">
          <a:xfrm>
            <a:off x="260350" y="1392238"/>
            <a:ext cx="8591550" cy="4872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57200" indent="-457200">
              <a:lnSpc>
                <a:spcPct val="150000"/>
              </a:lnSpc>
              <a:spcBef>
                <a:spcPct val="20000"/>
              </a:spcBef>
              <a:buFont typeface="Monotype Sorts" charset="0"/>
              <a:buAutoNum type="arabicParenR"/>
            </a:pPr>
            <a:r>
              <a:rPr kumimoji="1" lang="en-US" sz="2000" dirty="0" smtClean="0">
                <a:solidFill>
                  <a:schemeClr val="accent3">
                    <a:lumMod val="75000"/>
                  </a:schemeClr>
                </a:solidFill>
                <a:latin typeface="Arial" charset="0"/>
              </a:rPr>
              <a:t>Motivation</a:t>
            </a:r>
          </a:p>
          <a:p>
            <a:pPr marL="457200" indent="-457200">
              <a:lnSpc>
                <a:spcPct val="150000"/>
              </a:lnSpc>
              <a:spcBef>
                <a:spcPct val="20000"/>
              </a:spcBef>
              <a:buFont typeface="Monotype Sorts" charset="0"/>
              <a:buAutoNum type="arabicParenR"/>
            </a:pPr>
            <a:r>
              <a:rPr kumimoji="1" lang="en-US" sz="2000" dirty="0" smtClean="0">
                <a:solidFill>
                  <a:schemeClr val="accent3">
                    <a:lumMod val="75000"/>
                  </a:schemeClr>
                </a:solidFill>
                <a:latin typeface="Arial" charset="0"/>
              </a:rPr>
              <a:t>Representing/Modeling Causal Systems</a:t>
            </a:r>
          </a:p>
          <a:p>
            <a:pPr marL="457200" indent="-457200">
              <a:lnSpc>
                <a:spcPct val="150000"/>
              </a:lnSpc>
              <a:spcBef>
                <a:spcPct val="20000"/>
              </a:spcBef>
              <a:buFont typeface="Monotype Sorts" charset="0"/>
              <a:buAutoNum type="arabicParenR"/>
            </a:pPr>
            <a:r>
              <a:rPr kumimoji="1" lang="en-US" sz="2000" dirty="0" smtClean="0">
                <a:solidFill>
                  <a:schemeClr val="accent3">
                    <a:lumMod val="75000"/>
                  </a:schemeClr>
                </a:solidFill>
                <a:latin typeface="Arial" charset="0"/>
              </a:rPr>
              <a:t>Estimation and Updating</a:t>
            </a:r>
          </a:p>
          <a:p>
            <a:pPr marL="457200" indent="-457200">
              <a:lnSpc>
                <a:spcPct val="150000"/>
              </a:lnSpc>
              <a:spcBef>
                <a:spcPct val="20000"/>
              </a:spcBef>
              <a:buFont typeface="Monotype Sorts" charset="0"/>
              <a:buAutoNum type="arabicParenR"/>
            </a:pPr>
            <a:r>
              <a:rPr kumimoji="1" lang="en-US" sz="2000" dirty="0" smtClean="0">
                <a:solidFill>
                  <a:schemeClr val="accent3">
                    <a:lumMod val="75000"/>
                  </a:schemeClr>
                </a:solidFill>
                <a:latin typeface="Arial" charset="0"/>
              </a:rPr>
              <a:t>Model Search</a:t>
            </a:r>
            <a:endParaRPr kumimoji="1" lang="en-US" sz="2000" dirty="0">
              <a:solidFill>
                <a:schemeClr val="accent3">
                  <a:lumMod val="75000"/>
                </a:schemeClr>
              </a:solidFill>
              <a:latin typeface="Arial" charset="0"/>
            </a:endParaRPr>
          </a:p>
          <a:p>
            <a:pPr marL="457200" indent="-457200">
              <a:lnSpc>
                <a:spcPct val="150000"/>
              </a:lnSpc>
              <a:spcBef>
                <a:spcPct val="20000"/>
              </a:spcBef>
              <a:buFont typeface="Monotype Sorts" charset="0"/>
              <a:buAutoNum type="arabicParenR"/>
            </a:pPr>
            <a:r>
              <a:rPr kumimoji="1" lang="en-US" sz="2000" i="0" dirty="0" smtClean="0">
                <a:solidFill>
                  <a:srgbClr val="000000"/>
                </a:solidFill>
              </a:rPr>
              <a:t>Linear Latent Variable Models</a:t>
            </a:r>
            <a:endParaRPr kumimoji="1" lang="en-US" sz="1800" dirty="0">
              <a:solidFill>
                <a:srgbClr val="000000"/>
              </a:solidFill>
            </a:endParaRPr>
          </a:p>
          <a:p>
            <a:pPr marL="457200" indent="-457200">
              <a:lnSpc>
                <a:spcPct val="150000"/>
              </a:lnSpc>
              <a:spcBef>
                <a:spcPct val="20000"/>
              </a:spcBef>
              <a:buFont typeface="Monotype Sorts" charset="0"/>
              <a:buAutoNum type="arabicParenR"/>
            </a:pPr>
            <a:r>
              <a:rPr kumimoji="1" lang="en-US" sz="2000" dirty="0" smtClean="0">
                <a:solidFill>
                  <a:schemeClr val="accent3">
                    <a:lumMod val="75000"/>
                  </a:schemeClr>
                </a:solidFill>
                <a:latin typeface="Arial" charset="0"/>
              </a:rPr>
              <a:t>Case Study: </a:t>
            </a:r>
            <a:r>
              <a:rPr kumimoji="1" lang="en-US" sz="2000" dirty="0" err="1" smtClean="0">
                <a:solidFill>
                  <a:schemeClr val="accent3">
                    <a:lumMod val="75000"/>
                  </a:schemeClr>
                </a:solidFill>
                <a:latin typeface="Arial" charset="0"/>
              </a:rPr>
              <a:t>fMRI</a:t>
            </a:r>
            <a:endParaRPr kumimoji="1" lang="en-US" sz="2000" dirty="0" smtClean="0">
              <a:solidFill>
                <a:schemeClr val="accent3">
                  <a:lumMod val="75000"/>
                </a:schemeClr>
              </a:solidFill>
              <a:latin typeface="Arial" charset="0"/>
            </a:endParaRPr>
          </a:p>
        </p:txBody>
      </p:sp>
      <p:sp>
        <p:nvSpPr>
          <p:cNvPr id="29701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EEE61E5-EF4E-4B92-A5D7-C5EA66DAB990}" type="slidenum">
              <a:rPr lang="en-US" smtClean="0"/>
              <a:pPr/>
              <a:t>1</a:t>
            </a:fld>
            <a:endParaRPr lang="en-US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124200" y="6229350"/>
            <a:ext cx="2895600" cy="457200"/>
          </a:xfrm>
          <a:noFill/>
        </p:spPr>
        <p:txBody>
          <a:bodyPr/>
          <a:lstStyle/>
          <a:p>
            <a:pPr algn="ctr"/>
            <a:fld id="{CE8AC942-320B-4049-917B-D9D9A3AED5B1}" type="slidenum">
              <a:rPr lang="en-US" smtClean="0">
                <a:latin typeface="Arial" pitchFamily="34" charset="0"/>
              </a:rPr>
              <a:pPr algn="ctr"/>
              <a:t>10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29699" name="Rectangle 2"/>
          <p:cNvSpPr>
            <a:spLocks noGrp="1" noChangeArrowheads="1"/>
          </p:cNvSpPr>
          <p:nvPr>
            <p:ph type="title"/>
          </p:nvPr>
        </p:nvSpPr>
        <p:spPr>
          <a:xfrm>
            <a:off x="800100" y="0"/>
            <a:ext cx="7772400" cy="762000"/>
          </a:xfrm>
        </p:spPr>
        <p:txBody>
          <a:bodyPr lIns="90488" tIns="44450" rIns="90488" bIns="44450"/>
          <a:lstStyle/>
          <a:p>
            <a:pPr algn="ctr"/>
            <a:r>
              <a:rPr lang="en-US" sz="2400" dirty="0" smtClean="0">
                <a:latin typeface="Arial" pitchFamily="34" charset="0"/>
              </a:rPr>
              <a:t>Indicators Don’t Preserve Conditional Independence</a:t>
            </a:r>
          </a:p>
        </p:txBody>
      </p:sp>
      <p:sp>
        <p:nvSpPr>
          <p:cNvPr id="2970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en-US"/>
          </a:p>
        </p:txBody>
      </p:sp>
      <p:grpSp>
        <p:nvGrpSpPr>
          <p:cNvPr id="2" name="Group 33"/>
          <p:cNvGrpSpPr>
            <a:grpSpLocks/>
          </p:cNvGrpSpPr>
          <p:nvPr/>
        </p:nvGrpSpPr>
        <p:grpSpPr bwMode="auto">
          <a:xfrm>
            <a:off x="2552700" y="1200150"/>
            <a:ext cx="3959225" cy="1987550"/>
            <a:chOff x="3128963" y="1479550"/>
            <a:chExt cx="3205162" cy="1201738"/>
          </a:xfrm>
        </p:grpSpPr>
        <p:sp>
          <p:nvSpPr>
            <p:cNvPr id="29735" name="Text Box 2"/>
            <p:cNvSpPr txBox="1">
              <a:spLocks noChangeArrowheads="1"/>
            </p:cNvSpPr>
            <p:nvPr/>
          </p:nvSpPr>
          <p:spPr bwMode="auto">
            <a:xfrm>
              <a:off x="3128963" y="2185988"/>
              <a:ext cx="847725" cy="495300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 eaLnBrk="0" hangingPunct="0"/>
              <a:r>
                <a:rPr lang="en-US" sz="1600" i="0">
                  <a:latin typeface="Calibri" pitchFamily="34" charset="0"/>
                </a:rPr>
                <a:t>Lead Exposure</a:t>
              </a:r>
              <a:endParaRPr lang="en-US" sz="1600"/>
            </a:p>
          </p:txBody>
        </p:sp>
        <p:sp>
          <p:nvSpPr>
            <p:cNvPr id="29736" name="Text Box 3"/>
            <p:cNvSpPr txBox="1">
              <a:spLocks noChangeArrowheads="1"/>
            </p:cNvSpPr>
            <p:nvPr/>
          </p:nvSpPr>
          <p:spPr bwMode="auto">
            <a:xfrm>
              <a:off x="4451350" y="2033588"/>
              <a:ext cx="847725" cy="495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eaLnBrk="0" hangingPunct="0"/>
              <a:r>
                <a:rPr lang="en-US" sz="1600" i="0" dirty="0">
                  <a:latin typeface="Calibri" pitchFamily="34" charset="0"/>
                </a:rPr>
                <a:t>Parental Resources</a:t>
              </a:r>
              <a:endParaRPr lang="en-US" sz="1600" dirty="0"/>
            </a:p>
          </p:txBody>
        </p:sp>
        <p:sp>
          <p:nvSpPr>
            <p:cNvPr id="29737" name="Text Box 4"/>
            <p:cNvSpPr txBox="1">
              <a:spLocks noChangeArrowheads="1"/>
            </p:cNvSpPr>
            <p:nvPr/>
          </p:nvSpPr>
          <p:spPr bwMode="auto">
            <a:xfrm>
              <a:off x="5800725" y="2244725"/>
              <a:ext cx="533400" cy="361950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 eaLnBrk="0" hangingPunct="0"/>
              <a:r>
                <a:rPr lang="en-US" sz="1600" i="0">
                  <a:latin typeface="Calibri" pitchFamily="34" charset="0"/>
                </a:rPr>
                <a:t>IQ</a:t>
              </a:r>
              <a:endParaRPr lang="en-US" sz="1600"/>
            </a:p>
          </p:txBody>
        </p:sp>
        <p:cxnSp>
          <p:nvCxnSpPr>
            <p:cNvPr id="29738" name="AutoShape 5"/>
            <p:cNvCxnSpPr>
              <a:cxnSpLocks noChangeShapeType="1"/>
            </p:cNvCxnSpPr>
            <p:nvPr/>
          </p:nvCxnSpPr>
          <p:spPr bwMode="auto">
            <a:xfrm flipH="1">
              <a:off x="3976688" y="2262188"/>
              <a:ext cx="447675" cy="13335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29739" name="AutoShape 6"/>
            <p:cNvCxnSpPr>
              <a:cxnSpLocks noChangeShapeType="1"/>
            </p:cNvCxnSpPr>
            <p:nvPr/>
          </p:nvCxnSpPr>
          <p:spPr bwMode="auto">
            <a:xfrm>
              <a:off x="5299075" y="2244725"/>
              <a:ext cx="501650" cy="150813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sp>
          <p:nvSpPr>
            <p:cNvPr id="29740" name="Oval 7"/>
            <p:cNvSpPr>
              <a:spLocks noChangeArrowheads="1"/>
            </p:cNvSpPr>
            <p:nvPr/>
          </p:nvSpPr>
          <p:spPr bwMode="auto">
            <a:xfrm>
              <a:off x="4451350" y="1976438"/>
              <a:ext cx="800100" cy="552450"/>
            </a:xfrm>
            <a:prstGeom prst="ellips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en-US"/>
            </a:p>
          </p:txBody>
        </p:sp>
        <p:sp>
          <p:nvSpPr>
            <p:cNvPr id="29741" name="Text Box 8"/>
            <p:cNvSpPr txBox="1">
              <a:spLocks noChangeArrowheads="1"/>
            </p:cNvSpPr>
            <p:nvPr/>
          </p:nvSpPr>
          <p:spPr bwMode="auto">
            <a:xfrm>
              <a:off x="3976688" y="1479550"/>
              <a:ext cx="417512" cy="285750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 eaLnBrk="0" hangingPunct="0"/>
              <a:r>
                <a:rPr lang="en-US" sz="1600" i="0">
                  <a:latin typeface="Calibri" pitchFamily="34" charset="0"/>
                </a:rPr>
                <a:t>X</a:t>
              </a:r>
              <a:r>
                <a:rPr lang="en-US" sz="1600" i="0" baseline="-25000">
                  <a:latin typeface="Calibri" pitchFamily="34" charset="0"/>
                </a:rPr>
                <a:t>1</a:t>
              </a:r>
              <a:endParaRPr lang="en-US" sz="1600"/>
            </a:p>
          </p:txBody>
        </p:sp>
        <p:sp>
          <p:nvSpPr>
            <p:cNvPr id="29742" name="Text Box 9"/>
            <p:cNvSpPr txBox="1">
              <a:spLocks noChangeArrowheads="1"/>
            </p:cNvSpPr>
            <p:nvPr/>
          </p:nvSpPr>
          <p:spPr bwMode="auto">
            <a:xfrm>
              <a:off x="4673600" y="1481138"/>
              <a:ext cx="415925" cy="285750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 eaLnBrk="0" hangingPunct="0"/>
              <a:r>
                <a:rPr lang="en-US" sz="1600" i="0">
                  <a:latin typeface="Calibri" pitchFamily="34" charset="0"/>
                </a:rPr>
                <a:t>X</a:t>
              </a:r>
              <a:r>
                <a:rPr lang="en-US" sz="1600" i="0" baseline="-25000">
                  <a:latin typeface="Calibri" pitchFamily="34" charset="0"/>
                </a:rPr>
                <a:t>2</a:t>
              </a:r>
              <a:endParaRPr lang="en-US" sz="1600"/>
            </a:p>
          </p:txBody>
        </p:sp>
        <p:sp>
          <p:nvSpPr>
            <p:cNvPr id="29743" name="Text Box 10"/>
            <p:cNvSpPr txBox="1">
              <a:spLocks noChangeArrowheads="1"/>
            </p:cNvSpPr>
            <p:nvPr/>
          </p:nvSpPr>
          <p:spPr bwMode="auto">
            <a:xfrm>
              <a:off x="5299075" y="1481138"/>
              <a:ext cx="417513" cy="285750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 eaLnBrk="0" hangingPunct="0"/>
              <a:r>
                <a:rPr lang="en-US" sz="1600" i="0">
                  <a:latin typeface="Calibri" pitchFamily="34" charset="0"/>
                </a:rPr>
                <a:t>X</a:t>
              </a:r>
              <a:r>
                <a:rPr lang="en-US" sz="1600" i="0" baseline="-25000">
                  <a:latin typeface="Calibri" pitchFamily="34" charset="0"/>
                </a:rPr>
                <a:t>3</a:t>
              </a:r>
              <a:endParaRPr lang="en-US" sz="1600"/>
            </a:p>
          </p:txBody>
        </p:sp>
        <p:cxnSp>
          <p:nvCxnSpPr>
            <p:cNvPr id="29744" name="AutoShape 11"/>
            <p:cNvCxnSpPr>
              <a:cxnSpLocks noChangeShapeType="1"/>
            </p:cNvCxnSpPr>
            <p:nvPr/>
          </p:nvCxnSpPr>
          <p:spPr bwMode="auto">
            <a:xfrm flipH="1" flipV="1">
              <a:off x="4222750" y="1766888"/>
              <a:ext cx="323850" cy="26670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29745" name="AutoShape 12"/>
            <p:cNvCxnSpPr>
              <a:cxnSpLocks noChangeShapeType="1"/>
            </p:cNvCxnSpPr>
            <p:nvPr/>
          </p:nvCxnSpPr>
          <p:spPr bwMode="auto">
            <a:xfrm flipV="1">
              <a:off x="4832350" y="1766888"/>
              <a:ext cx="0" cy="20955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29746" name="AutoShape 13"/>
            <p:cNvCxnSpPr>
              <a:cxnSpLocks noChangeShapeType="1"/>
            </p:cNvCxnSpPr>
            <p:nvPr/>
          </p:nvCxnSpPr>
          <p:spPr bwMode="auto">
            <a:xfrm flipV="1">
              <a:off x="5013325" y="1766888"/>
              <a:ext cx="333375" cy="20955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</p:grpSp>
      <p:graphicFrame>
        <p:nvGraphicFramePr>
          <p:cNvPr id="19" name="Table 18"/>
          <p:cNvGraphicFramePr>
            <a:graphicFrameLocks noGrp="1"/>
          </p:cNvGraphicFramePr>
          <p:nvPr/>
        </p:nvGraphicFramePr>
        <p:xfrm>
          <a:off x="1905000" y="4295775"/>
          <a:ext cx="5537200" cy="1978661"/>
        </p:xfrm>
        <a:graphic>
          <a:graphicData uri="http://schemas.openxmlformats.org/drawingml/2006/table">
            <a:tbl>
              <a:tblPr/>
              <a:tblGrid>
                <a:gridCol w="1643856"/>
                <a:gridCol w="1384300"/>
                <a:gridCol w="1038225"/>
                <a:gridCol w="1470819"/>
              </a:tblGrid>
              <a:tr h="659553">
                <a:tc>
                  <a:txBody>
                    <a:bodyPr/>
                    <a:lstStyle/>
                    <a:p>
                      <a:pPr marL="0" marR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imes New Roman"/>
                          <a:ea typeface="Times New Roman"/>
                          <a:cs typeface="Times New Roman"/>
                        </a:rPr>
                        <a:t>Independent</a:t>
                      </a:r>
                    </a:p>
                    <a:p>
                      <a:pPr marL="0" marR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imes New Roman"/>
                          <a:ea typeface="Times New Roman"/>
                          <a:cs typeface="Times New Roman"/>
                        </a:rPr>
                        <a:t>Variable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Coefficient Estimate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p-value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Screened-off </a:t>
                      </a:r>
                    </a:p>
                    <a:p>
                      <a:pPr marL="0" marR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at .05?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9777">
                <a:tc>
                  <a:txBody>
                    <a:bodyPr/>
                    <a:lstStyle/>
                    <a:p>
                      <a:pPr marL="0" marR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r>
                        <a:rPr lang="en-US" sz="1600" baseline="-250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 0.22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0.002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No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9777">
                <a:tc>
                  <a:txBody>
                    <a:bodyPr/>
                    <a:lstStyle/>
                    <a:p>
                      <a:pPr marL="0" marR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r>
                        <a:rPr lang="en-US" sz="1600" baseline="-2500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 0.45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0.000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No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9777">
                <a:tc>
                  <a:txBody>
                    <a:bodyPr/>
                    <a:lstStyle/>
                    <a:p>
                      <a:pPr marL="0" marR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r>
                        <a:rPr lang="en-US" sz="1600" baseline="-2500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 0.18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0.013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No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9777">
                <a:tc>
                  <a:txBody>
                    <a:bodyPr/>
                    <a:lstStyle/>
                    <a:p>
                      <a:pPr marL="0" marR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Lead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-0.414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0.000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No</a:t>
                      </a:r>
                      <a:endParaRPr lang="en-US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0" name="TextBox 27"/>
          <p:cNvSpPr txBox="1">
            <a:spLocks noChangeArrowheads="1"/>
          </p:cNvSpPr>
          <p:nvPr/>
        </p:nvSpPr>
        <p:spPr bwMode="auto">
          <a:xfrm>
            <a:off x="2603500" y="3632200"/>
            <a:ext cx="47244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2000" i="0"/>
              <a:t>Regress IQ on: Lead, X</a:t>
            </a:r>
            <a:r>
              <a:rPr lang="en-US" sz="2000" i="0" baseline="-25000"/>
              <a:t>1</a:t>
            </a:r>
            <a:r>
              <a:rPr lang="en-US" sz="2000" i="0"/>
              <a:t>, X</a:t>
            </a:r>
            <a:r>
              <a:rPr lang="en-US" sz="2000" i="0" baseline="-25000"/>
              <a:t>2</a:t>
            </a:r>
            <a:r>
              <a:rPr lang="en-US" sz="2000" i="0"/>
              <a:t>, X</a:t>
            </a:r>
            <a:r>
              <a:rPr lang="en-US" sz="2000" i="0" baseline="-25000"/>
              <a:t>3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124200" y="6229350"/>
            <a:ext cx="2895600" cy="457200"/>
          </a:xfrm>
          <a:noFill/>
        </p:spPr>
        <p:txBody>
          <a:bodyPr/>
          <a:lstStyle/>
          <a:p>
            <a:pPr algn="ctr"/>
            <a:fld id="{D883E781-B5CC-4C72-AE0C-D10F0F232E41}" type="slidenum">
              <a:rPr lang="en-US" smtClean="0">
                <a:latin typeface="Arial" pitchFamily="34" charset="0"/>
              </a:rPr>
              <a:pPr algn="ctr"/>
              <a:t>11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30723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152400"/>
            <a:ext cx="7772400" cy="762000"/>
          </a:xfrm>
        </p:spPr>
        <p:txBody>
          <a:bodyPr lIns="90488" tIns="44450" rIns="90488" bIns="44450"/>
          <a:lstStyle/>
          <a:p>
            <a:pPr algn="ctr"/>
            <a:r>
              <a:rPr lang="en-US" sz="3200" dirty="0" smtClean="0">
                <a:latin typeface="Arial" pitchFamily="34" charset="0"/>
              </a:rPr>
              <a:t>Structural Equation Models Work</a:t>
            </a:r>
          </a:p>
        </p:txBody>
      </p:sp>
      <p:sp>
        <p:nvSpPr>
          <p:cNvPr id="3072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en-US"/>
          </a:p>
        </p:txBody>
      </p:sp>
      <p:sp>
        <p:nvSpPr>
          <p:cNvPr id="30725" name="Text Box 2"/>
          <p:cNvSpPr txBox="1">
            <a:spLocks noChangeArrowheads="1"/>
          </p:cNvSpPr>
          <p:nvPr/>
        </p:nvSpPr>
        <p:spPr bwMode="auto">
          <a:xfrm>
            <a:off x="2730500" y="2887663"/>
            <a:ext cx="1047750" cy="80803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 eaLnBrk="0" hangingPunct="0"/>
            <a:r>
              <a:rPr lang="en-US" sz="1600" i="0">
                <a:latin typeface="Calibri" pitchFamily="34" charset="0"/>
              </a:rPr>
              <a:t>Lead Exposure</a:t>
            </a:r>
            <a:endParaRPr lang="en-US" sz="1600"/>
          </a:p>
        </p:txBody>
      </p:sp>
      <p:sp>
        <p:nvSpPr>
          <p:cNvPr id="30726" name="Text Box 3"/>
          <p:cNvSpPr txBox="1">
            <a:spLocks noChangeArrowheads="1"/>
          </p:cNvSpPr>
          <p:nvPr/>
        </p:nvSpPr>
        <p:spPr bwMode="auto">
          <a:xfrm>
            <a:off x="4313238" y="2295525"/>
            <a:ext cx="1047750" cy="808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0" hangingPunct="0"/>
            <a:r>
              <a:rPr lang="en-US" sz="1600" i="0">
                <a:latin typeface="Calibri" pitchFamily="34" charset="0"/>
              </a:rPr>
              <a:t>Parental Resources</a:t>
            </a:r>
            <a:endParaRPr lang="en-US" sz="1600"/>
          </a:p>
        </p:txBody>
      </p:sp>
      <p:sp>
        <p:nvSpPr>
          <p:cNvPr id="30727" name="Text Box 4"/>
          <p:cNvSpPr txBox="1">
            <a:spLocks noChangeArrowheads="1"/>
          </p:cNvSpPr>
          <p:nvPr/>
        </p:nvSpPr>
        <p:spPr bwMode="auto">
          <a:xfrm>
            <a:off x="5967413" y="3046413"/>
            <a:ext cx="658812" cy="5905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 eaLnBrk="0" hangingPunct="0"/>
            <a:r>
              <a:rPr lang="en-US" sz="1600" i="0">
                <a:latin typeface="Calibri" pitchFamily="34" charset="0"/>
              </a:rPr>
              <a:t>IQ</a:t>
            </a:r>
            <a:endParaRPr lang="en-US" sz="1600"/>
          </a:p>
        </p:txBody>
      </p:sp>
      <p:cxnSp>
        <p:nvCxnSpPr>
          <p:cNvPr id="30728" name="AutoShape 5"/>
          <p:cNvCxnSpPr>
            <a:cxnSpLocks noChangeShapeType="1"/>
          </p:cNvCxnSpPr>
          <p:nvPr/>
        </p:nvCxnSpPr>
        <p:spPr bwMode="auto">
          <a:xfrm rot="10800000" flipV="1">
            <a:off x="3759200" y="2668588"/>
            <a:ext cx="520700" cy="379412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</p:cxnSp>
      <p:cxnSp>
        <p:nvCxnSpPr>
          <p:cNvPr id="30729" name="AutoShape 6"/>
          <p:cNvCxnSpPr>
            <a:cxnSpLocks noChangeShapeType="1"/>
          </p:cNvCxnSpPr>
          <p:nvPr/>
        </p:nvCxnSpPr>
        <p:spPr bwMode="auto">
          <a:xfrm>
            <a:off x="5360988" y="2640013"/>
            <a:ext cx="646112" cy="407987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</p:cxnSp>
      <p:sp>
        <p:nvSpPr>
          <p:cNvPr id="30730" name="Oval 7"/>
          <p:cNvSpPr>
            <a:spLocks noChangeArrowheads="1"/>
          </p:cNvSpPr>
          <p:nvPr/>
        </p:nvSpPr>
        <p:spPr bwMode="auto">
          <a:xfrm>
            <a:off x="4313238" y="2201863"/>
            <a:ext cx="989012" cy="901700"/>
          </a:xfrm>
          <a:prstGeom prst="ellips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US"/>
          </a:p>
        </p:txBody>
      </p:sp>
      <p:sp>
        <p:nvSpPr>
          <p:cNvPr id="30731" name="Text Box 8"/>
          <p:cNvSpPr txBox="1">
            <a:spLocks noChangeArrowheads="1"/>
          </p:cNvSpPr>
          <p:nvPr/>
        </p:nvSpPr>
        <p:spPr bwMode="auto">
          <a:xfrm>
            <a:off x="3727450" y="1390650"/>
            <a:ext cx="515938" cy="4667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 eaLnBrk="0" hangingPunct="0"/>
            <a:r>
              <a:rPr lang="en-US" sz="1600" i="0">
                <a:latin typeface="Calibri" pitchFamily="34" charset="0"/>
              </a:rPr>
              <a:t>X</a:t>
            </a:r>
            <a:r>
              <a:rPr lang="en-US" sz="1600" i="0" baseline="-25000">
                <a:latin typeface="Calibri" pitchFamily="34" charset="0"/>
              </a:rPr>
              <a:t>1</a:t>
            </a:r>
            <a:endParaRPr lang="en-US" sz="1600"/>
          </a:p>
        </p:txBody>
      </p:sp>
      <p:sp>
        <p:nvSpPr>
          <p:cNvPr id="30732" name="Text Box 9"/>
          <p:cNvSpPr txBox="1">
            <a:spLocks noChangeArrowheads="1"/>
          </p:cNvSpPr>
          <p:nvPr/>
        </p:nvSpPr>
        <p:spPr bwMode="auto">
          <a:xfrm>
            <a:off x="4587875" y="1393825"/>
            <a:ext cx="514350" cy="4667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 eaLnBrk="0" hangingPunct="0"/>
            <a:r>
              <a:rPr lang="en-US" sz="1600" i="0">
                <a:latin typeface="Calibri" pitchFamily="34" charset="0"/>
              </a:rPr>
              <a:t>X</a:t>
            </a:r>
            <a:r>
              <a:rPr lang="en-US" sz="1600" i="0" baseline="-25000">
                <a:latin typeface="Calibri" pitchFamily="34" charset="0"/>
              </a:rPr>
              <a:t>2</a:t>
            </a:r>
            <a:endParaRPr lang="en-US" sz="1600"/>
          </a:p>
        </p:txBody>
      </p:sp>
      <p:sp>
        <p:nvSpPr>
          <p:cNvPr id="30733" name="Text Box 10"/>
          <p:cNvSpPr txBox="1">
            <a:spLocks noChangeArrowheads="1"/>
          </p:cNvSpPr>
          <p:nvPr/>
        </p:nvSpPr>
        <p:spPr bwMode="auto">
          <a:xfrm>
            <a:off x="5360988" y="1393825"/>
            <a:ext cx="514350" cy="4667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 eaLnBrk="0" hangingPunct="0"/>
            <a:r>
              <a:rPr lang="en-US" sz="1600" i="0">
                <a:latin typeface="Calibri" pitchFamily="34" charset="0"/>
              </a:rPr>
              <a:t>X</a:t>
            </a:r>
            <a:r>
              <a:rPr lang="en-US" sz="1600" i="0" baseline="-25000">
                <a:latin typeface="Calibri" pitchFamily="34" charset="0"/>
              </a:rPr>
              <a:t>3</a:t>
            </a:r>
            <a:endParaRPr lang="en-US" sz="1600"/>
          </a:p>
        </p:txBody>
      </p:sp>
      <p:cxnSp>
        <p:nvCxnSpPr>
          <p:cNvPr id="30734" name="AutoShape 11"/>
          <p:cNvCxnSpPr>
            <a:cxnSpLocks noChangeShapeType="1"/>
          </p:cNvCxnSpPr>
          <p:nvPr/>
        </p:nvCxnSpPr>
        <p:spPr bwMode="auto">
          <a:xfrm flipH="1" flipV="1">
            <a:off x="4030663" y="1860550"/>
            <a:ext cx="400050" cy="434975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</p:cxnSp>
      <p:cxnSp>
        <p:nvCxnSpPr>
          <p:cNvPr id="30735" name="AutoShape 12"/>
          <p:cNvCxnSpPr>
            <a:cxnSpLocks noChangeShapeType="1"/>
          </p:cNvCxnSpPr>
          <p:nvPr/>
        </p:nvCxnSpPr>
        <p:spPr bwMode="auto">
          <a:xfrm flipV="1">
            <a:off x="4783138" y="1860550"/>
            <a:ext cx="0" cy="341313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</p:cxnSp>
      <p:cxnSp>
        <p:nvCxnSpPr>
          <p:cNvPr id="30736" name="AutoShape 13"/>
          <p:cNvCxnSpPr>
            <a:cxnSpLocks noChangeShapeType="1"/>
          </p:cNvCxnSpPr>
          <p:nvPr/>
        </p:nvCxnSpPr>
        <p:spPr bwMode="auto">
          <a:xfrm flipV="1">
            <a:off x="5006975" y="1860550"/>
            <a:ext cx="412750" cy="341313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</p:cxnSp>
      <p:cxnSp>
        <p:nvCxnSpPr>
          <p:cNvPr id="30737" name="AutoShape 5"/>
          <p:cNvCxnSpPr>
            <a:cxnSpLocks noChangeShapeType="1"/>
            <a:endCxn id="30727" idx="1"/>
          </p:cNvCxnSpPr>
          <p:nvPr/>
        </p:nvCxnSpPr>
        <p:spPr bwMode="auto">
          <a:xfrm flipV="1">
            <a:off x="3810000" y="3341688"/>
            <a:ext cx="2157413" cy="1270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</p:cxnSp>
      <p:sp>
        <p:nvSpPr>
          <p:cNvPr id="30738" name="TextBox 50"/>
          <p:cNvSpPr txBox="1">
            <a:spLocks noChangeArrowheads="1"/>
          </p:cNvSpPr>
          <p:nvPr/>
        </p:nvSpPr>
        <p:spPr bwMode="auto">
          <a:xfrm>
            <a:off x="4648200" y="3390900"/>
            <a:ext cx="4445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>
                <a:latin typeface="Symbol" pitchFamily="18" charset="2"/>
              </a:rPr>
              <a:t>b</a:t>
            </a:r>
          </a:p>
        </p:txBody>
      </p:sp>
      <p:sp>
        <p:nvSpPr>
          <p:cNvPr id="30739" name="TextBox 51"/>
          <p:cNvSpPr txBox="1">
            <a:spLocks noChangeArrowheads="1"/>
          </p:cNvSpPr>
          <p:nvPr/>
        </p:nvSpPr>
        <p:spPr bwMode="auto">
          <a:xfrm>
            <a:off x="1600200" y="4114800"/>
            <a:ext cx="623570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lnSpc>
                <a:spcPct val="150000"/>
              </a:lnSpc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Structural Equation Model</a:t>
            </a:r>
          </a:p>
          <a:p>
            <a:pPr eaLnBrk="0" hangingPunct="0">
              <a:lnSpc>
                <a:spcPct val="150000"/>
              </a:lnSpc>
              <a:buFont typeface="Arial" pitchFamily="34" charset="0"/>
              <a:buChar char="•"/>
            </a:pPr>
            <a:r>
              <a:rPr lang="en-US" i="0" dirty="0">
                <a:latin typeface="Times New Roman" pitchFamily="18" charset="0"/>
                <a:cs typeface="Times New Roman" pitchFamily="18" charset="0"/>
              </a:rPr>
              <a:t> </a:t>
            </a:r>
            <a:endParaRPr lang="en-US" i="0" dirty="0" smtClean="0"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0" dirty="0" smtClean="0">
                <a:latin typeface="Symbol" pitchFamily="18" charset="2"/>
              </a:rPr>
              <a:t>  		(</a:t>
            </a:r>
            <a:r>
              <a:rPr lang="en-US" i="0" dirty="0">
                <a:latin typeface="Times New Roman" pitchFamily="18" charset="0"/>
                <a:cs typeface="Times New Roman" pitchFamily="18" charset="0"/>
              </a:rPr>
              <a:t>p-value = .499)</a:t>
            </a:r>
          </a:p>
          <a:p>
            <a:pPr eaLnBrk="0" hangingPunct="0">
              <a:lnSpc>
                <a:spcPct val="150000"/>
              </a:lnSpc>
              <a:buFont typeface="Arial" pitchFamily="34" charset="0"/>
              <a:buChar char="•"/>
            </a:pPr>
            <a:r>
              <a:rPr lang="en-US" i="0" dirty="0">
                <a:latin typeface="Times New Roman" pitchFamily="18" charset="0"/>
                <a:cs typeface="Times New Roman" pitchFamily="18" charset="0"/>
              </a:rPr>
              <a:t> Lead and IQ “screened off” by </a:t>
            </a:r>
            <a:r>
              <a:rPr lang="en-US" i="0" dirty="0" smtClean="0">
                <a:latin typeface="Times New Roman" pitchFamily="18" charset="0"/>
                <a:cs typeface="Times New Roman" pitchFamily="18" charset="0"/>
              </a:rPr>
              <a:t>PR</a:t>
            </a:r>
            <a:endParaRPr lang="en-US" i="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66913" name="Object 1"/>
          <p:cNvGraphicFramePr>
            <a:graphicFrameLocks noChangeAspect="1"/>
          </p:cNvGraphicFramePr>
          <p:nvPr/>
        </p:nvGraphicFramePr>
        <p:xfrm>
          <a:off x="1905000" y="4800600"/>
          <a:ext cx="1323906" cy="533400"/>
        </p:xfrm>
        <a:graphic>
          <a:graphicData uri="http://schemas.openxmlformats.org/presentationml/2006/ole">
            <p:oleObj spid="_x0000_s166913" name="Equation" r:id="rId3" imgW="596880" imgH="241200" progId="Equation.3">
              <p:embed/>
            </p:oleObj>
          </a:graphicData>
        </a:graphic>
      </p:graphicFrame>
      <p:graphicFrame>
        <p:nvGraphicFramePr>
          <p:cNvPr id="166914" name="Object 2"/>
          <p:cNvGraphicFramePr>
            <a:graphicFrameLocks noChangeAspect="1"/>
          </p:cNvGraphicFramePr>
          <p:nvPr/>
        </p:nvGraphicFramePr>
        <p:xfrm>
          <a:off x="1904999" y="5334000"/>
          <a:ext cx="1097499" cy="533400"/>
        </p:xfrm>
        <a:graphic>
          <a:graphicData uri="http://schemas.openxmlformats.org/presentationml/2006/ole">
            <p:oleObj spid="_x0000_s166914" name="Equation" r:id="rId4" imgW="495000" imgH="241200" progId="Equation.3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8E0B7-046C-4B7F-9F7F-2A01EF17EABE}" type="slidenum">
              <a:rPr lang="en-US"/>
              <a:pPr/>
              <a:t>12</a:t>
            </a:fld>
            <a:endParaRPr lang="en-US"/>
          </a:p>
        </p:txBody>
      </p:sp>
      <p:graphicFrame>
        <p:nvGraphicFramePr>
          <p:cNvPr id="108546" name="Object 2"/>
          <p:cNvGraphicFramePr>
            <a:graphicFrameLocks noChangeAspect="1"/>
          </p:cNvGraphicFramePr>
          <p:nvPr/>
        </p:nvGraphicFramePr>
        <p:xfrm>
          <a:off x="762000" y="3352800"/>
          <a:ext cx="7289800" cy="1595437"/>
        </p:xfrm>
        <a:graphic>
          <a:graphicData uri="http://schemas.openxmlformats.org/presentationml/2006/ole">
            <p:oleObj spid="_x0000_s165890" name="Picture" r:id="rId3" imgW="5753160" imgH="1257480" progId="Word.Picture.8">
              <p:embed/>
            </p:oleObj>
          </a:graphicData>
        </a:graphic>
      </p:graphicFrame>
      <p:sp>
        <p:nvSpPr>
          <p:cNvPr id="108547" name="Rectangle 3"/>
          <p:cNvSpPr>
            <a:spLocks noChangeArrowheads="1"/>
          </p:cNvSpPr>
          <p:nvPr/>
        </p:nvSpPr>
        <p:spPr bwMode="auto">
          <a:xfrm>
            <a:off x="914400" y="0"/>
            <a:ext cx="8153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28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Local Independence / Pure Measurement Models</a:t>
            </a:r>
            <a:r>
              <a:rPr lang="en-US" sz="32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</a:t>
            </a:r>
            <a:endParaRPr lang="en-US" sz="3200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219200" y="1447800"/>
            <a:ext cx="70104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 For every measured item x</a:t>
            </a:r>
            <a:r>
              <a:rPr lang="en-US" baseline="-25000" dirty="0" smtClean="0">
                <a:latin typeface="Arial" pitchFamily="34" charset="0"/>
                <a:cs typeface="Arial" pitchFamily="34" charset="0"/>
              </a:rPr>
              <a:t>i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:   </a:t>
            </a:r>
          </a:p>
          <a:p>
            <a:pPr>
              <a:spcBef>
                <a:spcPct val="50000"/>
              </a:spcBef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   	x</a:t>
            </a:r>
            <a:r>
              <a:rPr lang="en-US" baseline="-25000" dirty="0" smtClean="0">
                <a:latin typeface="Arial" pitchFamily="34" charset="0"/>
                <a:cs typeface="Arial" pitchFamily="34" charset="0"/>
              </a:rPr>
              <a:t>i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_||_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x</a:t>
            </a:r>
            <a:r>
              <a:rPr lang="en-US" baseline="-25000" dirty="0" err="1" smtClean="0">
                <a:latin typeface="Arial" pitchFamily="34" charset="0"/>
                <a:cs typeface="Arial" pitchFamily="34" charset="0"/>
              </a:rPr>
              <a:t>j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 |  latent parent of x</a:t>
            </a:r>
            <a:r>
              <a:rPr lang="en-US" baseline="-25000" dirty="0" smtClean="0">
                <a:latin typeface="Arial" pitchFamily="34" charset="0"/>
                <a:cs typeface="Arial" pitchFamily="34" charset="0"/>
              </a:rPr>
              <a:t>i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8E0B7-046C-4B7F-9F7F-2A01EF17EABE}" type="slidenum">
              <a:rPr lang="en-US"/>
              <a:pPr/>
              <a:t>13</a:t>
            </a:fld>
            <a:endParaRPr lang="en-US"/>
          </a:p>
        </p:txBody>
      </p:sp>
      <p:graphicFrame>
        <p:nvGraphicFramePr>
          <p:cNvPr id="108546" name="Object 2"/>
          <p:cNvGraphicFramePr>
            <a:graphicFrameLocks noChangeAspect="1"/>
          </p:cNvGraphicFramePr>
          <p:nvPr/>
        </p:nvGraphicFramePr>
        <p:xfrm>
          <a:off x="838200" y="762000"/>
          <a:ext cx="7289800" cy="2101850"/>
        </p:xfrm>
        <a:graphic>
          <a:graphicData uri="http://schemas.openxmlformats.org/presentationml/2006/ole">
            <p:oleObj spid="_x0000_s234498" name="Picture" r:id="rId3" imgW="5753160" imgH="1657440" progId="Word.Picture.8">
              <p:embed/>
            </p:oleObj>
          </a:graphicData>
        </a:graphic>
      </p:graphicFrame>
      <p:sp>
        <p:nvSpPr>
          <p:cNvPr id="108547" name="Rectangle 3"/>
          <p:cNvSpPr>
            <a:spLocks noChangeArrowheads="1"/>
          </p:cNvSpPr>
          <p:nvPr/>
        </p:nvSpPr>
        <p:spPr bwMode="auto">
          <a:xfrm>
            <a:off x="1752600" y="0"/>
            <a:ext cx="5715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32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Local Independence Desirable</a:t>
            </a:r>
            <a:endParaRPr lang="en-US" sz="3200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6" name="Object 2"/>
          <p:cNvGraphicFramePr>
            <a:graphicFrameLocks noChangeAspect="1"/>
          </p:cNvGraphicFramePr>
          <p:nvPr/>
        </p:nvGraphicFramePr>
        <p:xfrm>
          <a:off x="914400" y="3657600"/>
          <a:ext cx="7289800" cy="2101850"/>
        </p:xfrm>
        <a:graphic>
          <a:graphicData uri="http://schemas.openxmlformats.org/presentationml/2006/ole">
            <p:oleObj spid="_x0000_s234499" name="Picture" r:id="rId4" imgW="5753160" imgH="1657440" progId="Word.Picture.8">
              <p:embed/>
            </p:oleObj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/>
        </p:nvGraphicFramePr>
        <p:xfrm>
          <a:off x="4114800" y="6019800"/>
          <a:ext cx="1257300" cy="465138"/>
        </p:xfrm>
        <a:graphic>
          <a:graphicData uri="http://schemas.openxmlformats.org/presentationml/2006/ole">
            <p:oleObj spid="_x0000_s234500" name="Equation" r:id="rId5" imgW="685800" imgH="2538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8E0B7-046C-4B7F-9F7F-2A01EF17EABE}" type="slidenum">
              <a:rPr lang="en-US"/>
              <a:pPr/>
              <a:t>14</a:t>
            </a:fld>
            <a:endParaRPr lang="en-US"/>
          </a:p>
        </p:txBody>
      </p:sp>
      <p:graphicFrame>
        <p:nvGraphicFramePr>
          <p:cNvPr id="108546" name="Object 2"/>
          <p:cNvGraphicFramePr>
            <a:graphicFrameLocks noChangeAspect="1"/>
          </p:cNvGraphicFramePr>
          <p:nvPr/>
        </p:nvGraphicFramePr>
        <p:xfrm>
          <a:off x="838200" y="685800"/>
          <a:ext cx="7289800" cy="2754312"/>
        </p:xfrm>
        <a:graphic>
          <a:graphicData uri="http://schemas.openxmlformats.org/presentationml/2006/ole">
            <p:oleObj spid="_x0000_s167938" name="Picture" r:id="rId3" imgW="5753160" imgH="2171880" progId="Word.Picture.8">
              <p:embed/>
            </p:oleObj>
          </a:graphicData>
        </a:graphic>
      </p:graphicFrame>
      <p:sp>
        <p:nvSpPr>
          <p:cNvPr id="108547" name="Rectangle 3"/>
          <p:cNvSpPr>
            <a:spLocks noChangeArrowheads="1"/>
          </p:cNvSpPr>
          <p:nvPr/>
        </p:nvSpPr>
        <p:spPr bwMode="auto">
          <a:xfrm>
            <a:off x="1752600" y="0"/>
            <a:ext cx="5715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32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Correct Specification Crucial</a:t>
            </a:r>
            <a:endParaRPr lang="en-US" sz="3200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6" name="Object 2"/>
          <p:cNvGraphicFramePr>
            <a:graphicFrameLocks noChangeAspect="1"/>
          </p:cNvGraphicFramePr>
          <p:nvPr/>
        </p:nvGraphicFramePr>
        <p:xfrm>
          <a:off x="914400" y="3657600"/>
          <a:ext cx="7289800" cy="2101850"/>
        </p:xfrm>
        <a:graphic>
          <a:graphicData uri="http://schemas.openxmlformats.org/presentationml/2006/ole">
            <p:oleObj spid="_x0000_s167939" name="Picture" r:id="rId4" imgW="5753160" imgH="1657440" progId="Word.Picture.8">
              <p:embed/>
            </p:oleObj>
          </a:graphicData>
        </a:graphic>
      </p:graphicFrame>
      <p:graphicFrame>
        <p:nvGraphicFramePr>
          <p:cNvPr id="167940" name="Object 4"/>
          <p:cNvGraphicFramePr>
            <a:graphicFrameLocks noChangeAspect="1"/>
          </p:cNvGraphicFramePr>
          <p:nvPr/>
        </p:nvGraphicFramePr>
        <p:xfrm>
          <a:off x="4038600" y="6019800"/>
          <a:ext cx="1257300" cy="465138"/>
        </p:xfrm>
        <a:graphic>
          <a:graphicData uri="http://schemas.openxmlformats.org/presentationml/2006/ole">
            <p:oleObj spid="_x0000_s167940" name="Equation" r:id="rId5" imgW="685800" imgH="2538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398E9-F1C8-47F8-A648-567A3C9D272F}" type="slidenum">
              <a:rPr lang="en-US"/>
              <a:pPr/>
              <a:t>15</a:t>
            </a:fld>
            <a:endParaRPr lang="en-US"/>
          </a:p>
        </p:txBody>
      </p:sp>
      <p:sp>
        <p:nvSpPr>
          <p:cNvPr id="10547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152400"/>
            <a:ext cx="7772400" cy="1143000"/>
          </a:xfrm>
        </p:spPr>
        <p:txBody>
          <a:bodyPr/>
          <a:lstStyle/>
          <a:p>
            <a:r>
              <a:rPr lang="en-US" sz="3200" dirty="0" smtClean="0">
                <a:latin typeface="Arial" pitchFamily="34" charset="0"/>
                <a:cs typeface="Arial" pitchFamily="34" charset="0"/>
              </a:rPr>
              <a:t>Strategies</a:t>
            </a:r>
            <a:endParaRPr lang="en-US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5475" name="Text Box 3"/>
          <p:cNvSpPr txBox="1">
            <a:spLocks noChangeArrowheads="1"/>
          </p:cNvSpPr>
          <p:nvPr/>
        </p:nvSpPr>
        <p:spPr bwMode="auto">
          <a:xfrm>
            <a:off x="457200" y="1524000"/>
            <a:ext cx="845820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US" dirty="0"/>
              <a:t>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Find a Locally Independent Measurement Model</a:t>
            </a:r>
            <a:br>
              <a:rPr lang="en-US" dirty="0" smtClean="0">
                <a:latin typeface="Arial" pitchFamily="34" charset="0"/>
                <a:cs typeface="Arial" pitchFamily="34" charset="0"/>
              </a:rPr>
            </a:b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 Correctly specify the MM, </a:t>
            </a:r>
            <a:br>
              <a:rPr lang="en-US" dirty="0" smtClean="0">
                <a:latin typeface="Arial" pitchFamily="34" charset="0"/>
                <a:cs typeface="Arial" pitchFamily="34" charset="0"/>
              </a:rPr>
            </a:br>
            <a:r>
              <a:rPr lang="en-US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en-US" i="1" dirty="0" smtClean="0">
                <a:latin typeface="Arial" pitchFamily="34" charset="0"/>
                <a:cs typeface="Arial" pitchFamily="34" charset="0"/>
              </a:rPr>
              <a:t>including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deviations from Local Independence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8E0B7-046C-4B7F-9F7F-2A01EF17EABE}" type="slidenum">
              <a:rPr lang="en-US"/>
              <a:pPr/>
              <a:t>16</a:t>
            </a:fld>
            <a:endParaRPr lang="en-US"/>
          </a:p>
        </p:txBody>
      </p:sp>
      <p:graphicFrame>
        <p:nvGraphicFramePr>
          <p:cNvPr id="108546" name="Object 2"/>
          <p:cNvGraphicFramePr>
            <a:graphicFrameLocks noChangeAspect="1"/>
          </p:cNvGraphicFramePr>
          <p:nvPr/>
        </p:nvGraphicFramePr>
        <p:xfrm>
          <a:off x="1066800" y="685800"/>
          <a:ext cx="6818312" cy="2550620"/>
        </p:xfrm>
        <a:graphic>
          <a:graphicData uri="http://schemas.openxmlformats.org/presentationml/2006/ole">
            <p:oleObj spid="_x0000_s199682" name="Picture" r:id="rId3" imgW="5810400" imgH="2171880" progId="Word.Picture.8">
              <p:embed/>
            </p:oleObj>
          </a:graphicData>
        </a:graphic>
      </p:graphicFrame>
      <p:sp>
        <p:nvSpPr>
          <p:cNvPr id="108547" name="Rectangle 3"/>
          <p:cNvSpPr>
            <a:spLocks noChangeArrowheads="1"/>
          </p:cNvSpPr>
          <p:nvPr/>
        </p:nvSpPr>
        <p:spPr bwMode="auto">
          <a:xfrm>
            <a:off x="0" y="0"/>
            <a:ext cx="9144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28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Correctly Specify Deviations from Local Independence</a:t>
            </a:r>
            <a:endParaRPr lang="en-US" sz="2800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6" name="Object 2"/>
          <p:cNvGraphicFramePr>
            <a:graphicFrameLocks noChangeAspect="1"/>
          </p:cNvGraphicFramePr>
          <p:nvPr/>
        </p:nvGraphicFramePr>
        <p:xfrm>
          <a:off x="1066800" y="3352800"/>
          <a:ext cx="6894318" cy="2878138"/>
        </p:xfrm>
        <a:graphic>
          <a:graphicData uri="http://schemas.openxmlformats.org/presentationml/2006/ole">
            <p:oleObj spid="_x0000_s199683" name="Picture" r:id="rId4" imgW="5753160" imgH="2400480" progId="Word.Picture.8">
              <p:embed/>
            </p:oleObj>
          </a:graphicData>
        </a:graphic>
      </p:graphicFrame>
      <p:graphicFrame>
        <p:nvGraphicFramePr>
          <p:cNvPr id="167940" name="Object 4"/>
          <p:cNvGraphicFramePr>
            <a:graphicFrameLocks noChangeAspect="1"/>
          </p:cNvGraphicFramePr>
          <p:nvPr/>
        </p:nvGraphicFramePr>
        <p:xfrm>
          <a:off x="457200" y="6019800"/>
          <a:ext cx="1257300" cy="465138"/>
        </p:xfrm>
        <a:graphic>
          <a:graphicData uri="http://schemas.openxmlformats.org/presentationml/2006/ole">
            <p:oleObj spid="_x0000_s199684" name="Equation" r:id="rId5" imgW="685800" imgH="2538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8E0B7-046C-4B7F-9F7F-2A01EF17EABE}" type="slidenum">
              <a:rPr lang="en-US"/>
              <a:pPr/>
              <a:t>17</a:t>
            </a:fld>
            <a:endParaRPr lang="en-US"/>
          </a:p>
        </p:txBody>
      </p:sp>
      <p:graphicFrame>
        <p:nvGraphicFramePr>
          <p:cNvPr id="108546" name="Object 2"/>
          <p:cNvGraphicFramePr>
            <a:graphicFrameLocks noChangeAspect="1"/>
          </p:cNvGraphicFramePr>
          <p:nvPr/>
        </p:nvGraphicFramePr>
        <p:xfrm>
          <a:off x="1066800" y="1524000"/>
          <a:ext cx="6919912" cy="2514600"/>
        </p:xfrm>
        <a:graphic>
          <a:graphicData uri="http://schemas.openxmlformats.org/presentationml/2006/ole">
            <p:oleObj spid="_x0000_s236546" name="Picture" r:id="rId3" imgW="5981760" imgH="2171880" progId="Word.Picture.8">
              <p:embed/>
            </p:oleObj>
          </a:graphicData>
        </a:graphic>
      </p:graphicFrame>
      <p:sp>
        <p:nvSpPr>
          <p:cNvPr id="108547" name="Rectangle 3"/>
          <p:cNvSpPr>
            <a:spLocks noChangeArrowheads="1"/>
          </p:cNvSpPr>
          <p:nvPr/>
        </p:nvSpPr>
        <p:spPr bwMode="auto">
          <a:xfrm>
            <a:off x="0" y="152400"/>
            <a:ext cx="9144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Correctly Specifying Deviations from Local Independence </a:t>
            </a:r>
          </a:p>
          <a:p>
            <a:pPr algn="ctr"/>
            <a:r>
              <a:rPr lang="en-US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is </a:t>
            </a:r>
            <a:r>
              <a:rPr lang="en-US" i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Often Very Hard</a:t>
            </a:r>
            <a:endParaRPr lang="en-US" i="1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8E0B7-046C-4B7F-9F7F-2A01EF17EABE}" type="slidenum">
              <a:rPr lang="en-US"/>
              <a:pPr/>
              <a:t>18</a:t>
            </a:fld>
            <a:endParaRPr lang="en-US"/>
          </a:p>
        </p:txBody>
      </p:sp>
      <p:sp>
        <p:nvSpPr>
          <p:cNvPr id="108547" name="Rectangle 3"/>
          <p:cNvSpPr>
            <a:spLocks noChangeArrowheads="1"/>
          </p:cNvSpPr>
          <p:nvPr/>
        </p:nvSpPr>
        <p:spPr bwMode="auto">
          <a:xfrm>
            <a:off x="0" y="0"/>
            <a:ext cx="9144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Finding Pure Measurement Models -   </a:t>
            </a:r>
          </a:p>
          <a:p>
            <a:pPr algn="ctr"/>
            <a:r>
              <a:rPr lang="en-US" i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Much Easier</a:t>
            </a:r>
            <a:endParaRPr lang="en-US" i="1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6" name="Object 2"/>
          <p:cNvGraphicFramePr>
            <a:graphicFrameLocks noChangeAspect="1"/>
          </p:cNvGraphicFramePr>
          <p:nvPr/>
        </p:nvGraphicFramePr>
        <p:xfrm>
          <a:off x="1235074" y="3810000"/>
          <a:ext cx="6581147" cy="2438400"/>
        </p:xfrm>
        <a:graphic>
          <a:graphicData uri="http://schemas.openxmlformats.org/presentationml/2006/ole">
            <p:oleObj spid="_x0000_s237572" name="Picture" r:id="rId3" imgW="5867280" imgH="2171880" progId="Word.Picture.8">
              <p:embed/>
            </p:oleObj>
          </a:graphicData>
        </a:graphic>
      </p:graphicFrame>
      <p:graphicFrame>
        <p:nvGraphicFramePr>
          <p:cNvPr id="237573" name="Object 5"/>
          <p:cNvGraphicFramePr>
            <a:graphicFrameLocks noChangeAspect="1"/>
          </p:cNvGraphicFramePr>
          <p:nvPr/>
        </p:nvGraphicFramePr>
        <p:xfrm>
          <a:off x="1066800" y="990600"/>
          <a:ext cx="6919912" cy="2514600"/>
        </p:xfrm>
        <a:graphic>
          <a:graphicData uri="http://schemas.openxmlformats.org/presentationml/2006/ole">
            <p:oleObj spid="_x0000_s237573" name="Picture" r:id="rId4" imgW="5981760" imgH="2171880" progId="Word.Picture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0"/>
            <a:ext cx="7772400" cy="1143000"/>
          </a:xfrm>
        </p:spPr>
        <p:txBody>
          <a:bodyPr/>
          <a:lstStyle/>
          <a:p>
            <a:r>
              <a:rPr lang="en-US" sz="3600" dirty="0" smtClean="0">
                <a:latin typeface="Arial" pitchFamily="34" charset="0"/>
                <a:cs typeface="Arial" pitchFamily="34" charset="0"/>
              </a:rPr>
              <a:t>Tetrad Constraints</a:t>
            </a:r>
            <a:endParaRPr lang="en-US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719263"/>
            <a:ext cx="8305800" cy="4376737"/>
          </a:xfrm>
          <a:noFill/>
          <a:ln/>
        </p:spPr>
        <p:txBody>
          <a:bodyPr/>
          <a:lstStyle/>
          <a:p>
            <a:r>
              <a:rPr lang="en-US" sz="2800" dirty="0">
                <a:latin typeface="Arial" pitchFamily="34" charset="0"/>
                <a:cs typeface="Arial" pitchFamily="34" charset="0"/>
              </a:rPr>
              <a:t>Fact: given a graph with this structure</a:t>
            </a:r>
          </a:p>
          <a:p>
            <a:endParaRPr lang="en-US" sz="2800" dirty="0">
              <a:latin typeface="Arial" pitchFamily="34" charset="0"/>
              <a:cs typeface="Arial" pitchFamily="34" charset="0"/>
            </a:endParaRPr>
          </a:p>
          <a:p>
            <a:endParaRPr lang="en-US" sz="2800" dirty="0">
              <a:latin typeface="Arial" pitchFamily="34" charset="0"/>
              <a:cs typeface="Arial" pitchFamily="34" charset="0"/>
            </a:endParaRPr>
          </a:p>
          <a:p>
            <a:endParaRPr lang="en-US" sz="2800" dirty="0">
              <a:latin typeface="Arial" pitchFamily="34" charset="0"/>
              <a:cs typeface="Arial" pitchFamily="34" charset="0"/>
            </a:endParaRPr>
          </a:p>
          <a:p>
            <a:endParaRPr lang="en-US" sz="2800" dirty="0">
              <a:latin typeface="Arial" pitchFamily="34" charset="0"/>
              <a:cs typeface="Arial" pitchFamily="34" charset="0"/>
            </a:endParaRPr>
          </a:p>
          <a:p>
            <a:r>
              <a:rPr lang="en-US" sz="2800" dirty="0">
                <a:latin typeface="Arial" pitchFamily="34" charset="0"/>
                <a:cs typeface="Arial" pitchFamily="34" charset="0"/>
              </a:rPr>
              <a:t>it follows that</a:t>
            </a:r>
          </a:p>
        </p:txBody>
      </p:sp>
      <p:sp>
        <p:nvSpPr>
          <p:cNvPr id="47108" name="Oval 4"/>
          <p:cNvSpPr>
            <a:spLocks noChangeArrowheads="1"/>
          </p:cNvSpPr>
          <p:nvPr/>
        </p:nvSpPr>
        <p:spPr bwMode="auto">
          <a:xfrm>
            <a:off x="2362200" y="2438400"/>
            <a:ext cx="609600" cy="6096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i="1">
                <a:latin typeface="Verdana" pitchFamily="34" charset="0"/>
              </a:rPr>
              <a:t>L</a:t>
            </a:r>
          </a:p>
        </p:txBody>
      </p:sp>
      <p:sp>
        <p:nvSpPr>
          <p:cNvPr id="47109" name="Oval 5"/>
          <p:cNvSpPr>
            <a:spLocks noChangeArrowheads="1"/>
          </p:cNvSpPr>
          <p:nvPr/>
        </p:nvSpPr>
        <p:spPr bwMode="auto">
          <a:xfrm>
            <a:off x="1828800" y="3671888"/>
            <a:ext cx="609600" cy="609600"/>
          </a:xfrm>
          <a:prstGeom prst="ellipse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>
                <a:latin typeface="Verdana" pitchFamily="34" charset="0"/>
              </a:rPr>
              <a:t>X</a:t>
            </a:r>
          </a:p>
        </p:txBody>
      </p:sp>
      <p:sp>
        <p:nvSpPr>
          <p:cNvPr id="47110" name="Oval 6"/>
          <p:cNvSpPr>
            <a:spLocks noChangeArrowheads="1"/>
          </p:cNvSpPr>
          <p:nvPr/>
        </p:nvSpPr>
        <p:spPr bwMode="auto">
          <a:xfrm>
            <a:off x="2895600" y="3671888"/>
            <a:ext cx="609600" cy="609600"/>
          </a:xfrm>
          <a:prstGeom prst="ellipse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>
                <a:latin typeface="Verdana" pitchFamily="34" charset="0"/>
              </a:rPr>
              <a:t>Y</a:t>
            </a:r>
          </a:p>
        </p:txBody>
      </p:sp>
      <p:sp>
        <p:nvSpPr>
          <p:cNvPr id="47111" name="Oval 7"/>
          <p:cNvSpPr>
            <a:spLocks noChangeArrowheads="1"/>
          </p:cNvSpPr>
          <p:nvPr/>
        </p:nvSpPr>
        <p:spPr bwMode="auto">
          <a:xfrm>
            <a:off x="3886200" y="3671888"/>
            <a:ext cx="609600" cy="609600"/>
          </a:xfrm>
          <a:prstGeom prst="ellipse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>
                <a:latin typeface="Verdana" pitchFamily="34" charset="0"/>
              </a:rPr>
              <a:t>Z</a:t>
            </a:r>
          </a:p>
        </p:txBody>
      </p:sp>
      <p:cxnSp>
        <p:nvCxnSpPr>
          <p:cNvPr id="47112" name="AutoShape 8"/>
          <p:cNvCxnSpPr>
            <a:cxnSpLocks noChangeShapeType="1"/>
            <a:stCxn id="47108" idx="4"/>
          </p:cNvCxnSpPr>
          <p:nvPr/>
        </p:nvCxnSpPr>
        <p:spPr bwMode="auto">
          <a:xfrm rot="5400000">
            <a:off x="2095500" y="3162300"/>
            <a:ext cx="685800" cy="4572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cxnSp>
        <p:nvCxnSpPr>
          <p:cNvPr id="47113" name="AutoShape 9"/>
          <p:cNvCxnSpPr>
            <a:cxnSpLocks noChangeShapeType="1"/>
            <a:stCxn id="47108" idx="4"/>
            <a:endCxn id="47110" idx="0"/>
          </p:cNvCxnSpPr>
          <p:nvPr/>
        </p:nvCxnSpPr>
        <p:spPr bwMode="auto">
          <a:xfrm>
            <a:off x="2667000" y="3048000"/>
            <a:ext cx="533400" cy="6238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cxnSp>
        <p:nvCxnSpPr>
          <p:cNvPr id="47114" name="AutoShape 10"/>
          <p:cNvCxnSpPr>
            <a:cxnSpLocks noChangeShapeType="1"/>
            <a:stCxn id="47108" idx="4"/>
            <a:endCxn id="47111" idx="0"/>
          </p:cNvCxnSpPr>
          <p:nvPr/>
        </p:nvCxnSpPr>
        <p:spPr bwMode="auto">
          <a:xfrm>
            <a:off x="2667000" y="3048000"/>
            <a:ext cx="1524000" cy="6238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sp>
        <p:nvSpPr>
          <p:cNvPr id="47115" name="Oval 11"/>
          <p:cNvSpPr>
            <a:spLocks noChangeArrowheads="1"/>
          </p:cNvSpPr>
          <p:nvPr/>
        </p:nvSpPr>
        <p:spPr bwMode="auto">
          <a:xfrm>
            <a:off x="838200" y="3671888"/>
            <a:ext cx="609600" cy="609600"/>
          </a:xfrm>
          <a:prstGeom prst="ellipse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>
                <a:latin typeface="Verdana" pitchFamily="34" charset="0"/>
              </a:rPr>
              <a:t>W</a:t>
            </a:r>
          </a:p>
        </p:txBody>
      </p:sp>
      <p:cxnSp>
        <p:nvCxnSpPr>
          <p:cNvPr id="47116" name="AutoShape 12"/>
          <p:cNvCxnSpPr>
            <a:cxnSpLocks noChangeShapeType="1"/>
            <a:stCxn id="47108" idx="4"/>
            <a:endCxn id="47115" idx="0"/>
          </p:cNvCxnSpPr>
          <p:nvPr/>
        </p:nvCxnSpPr>
        <p:spPr bwMode="auto">
          <a:xfrm rot="5400000">
            <a:off x="1593056" y="2597944"/>
            <a:ext cx="623888" cy="15240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sp>
        <p:nvSpPr>
          <p:cNvPr id="47117" name="Text Box 13"/>
          <p:cNvSpPr txBox="1">
            <a:spLocks noChangeArrowheads="1"/>
          </p:cNvSpPr>
          <p:nvPr/>
        </p:nvSpPr>
        <p:spPr bwMode="auto">
          <a:xfrm>
            <a:off x="5318125" y="2562225"/>
            <a:ext cx="2073275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400" dirty="0"/>
              <a:t>W = </a:t>
            </a:r>
            <a:r>
              <a:rPr lang="en-US" dirty="0" smtClean="0">
                <a:sym typeface="Symbol" pitchFamily="18" charset="2"/>
              </a:rPr>
              <a:t></a:t>
            </a:r>
            <a:r>
              <a:rPr lang="en-US" baseline="-25000" dirty="0" smtClean="0">
                <a:sym typeface="Symbol" pitchFamily="18" charset="2"/>
              </a:rPr>
              <a:t>1</a:t>
            </a:r>
            <a:r>
              <a:rPr lang="en-US" sz="2400" dirty="0" smtClean="0">
                <a:sym typeface="Symbol" pitchFamily="18" charset="2"/>
              </a:rPr>
              <a:t>L </a:t>
            </a:r>
            <a:r>
              <a:rPr lang="en-US" sz="2400" dirty="0">
                <a:sym typeface="Symbol" pitchFamily="18" charset="2"/>
              </a:rPr>
              <a:t>+ </a:t>
            </a:r>
            <a:r>
              <a:rPr lang="en-US" sz="2400" baseline="-25000" dirty="0">
                <a:sym typeface="Symbol" pitchFamily="18" charset="2"/>
              </a:rPr>
              <a:t>1</a:t>
            </a:r>
          </a:p>
          <a:p>
            <a:r>
              <a:rPr lang="en-US" sz="2400" dirty="0"/>
              <a:t>X = </a:t>
            </a:r>
            <a:r>
              <a:rPr lang="en-US" sz="2400" dirty="0">
                <a:sym typeface="Symbol" pitchFamily="18" charset="2"/>
              </a:rPr>
              <a:t></a:t>
            </a:r>
            <a:r>
              <a:rPr lang="en-US" sz="2400" baseline="-25000" dirty="0">
                <a:sym typeface="Symbol" pitchFamily="18" charset="2"/>
              </a:rPr>
              <a:t>2</a:t>
            </a:r>
            <a:r>
              <a:rPr lang="en-US" sz="2400" dirty="0">
                <a:sym typeface="Symbol" pitchFamily="18" charset="2"/>
              </a:rPr>
              <a:t>L + </a:t>
            </a:r>
            <a:r>
              <a:rPr lang="en-US" sz="2400" baseline="-25000" dirty="0">
                <a:sym typeface="Symbol" pitchFamily="18" charset="2"/>
              </a:rPr>
              <a:t>2</a:t>
            </a:r>
          </a:p>
          <a:p>
            <a:r>
              <a:rPr lang="en-US" sz="2400" dirty="0"/>
              <a:t>Y = </a:t>
            </a:r>
            <a:r>
              <a:rPr lang="en-US" sz="2400" dirty="0">
                <a:sym typeface="Symbol" pitchFamily="18" charset="2"/>
              </a:rPr>
              <a:t></a:t>
            </a:r>
            <a:r>
              <a:rPr lang="en-US" sz="2400" baseline="-25000" dirty="0">
                <a:sym typeface="Symbol" pitchFamily="18" charset="2"/>
              </a:rPr>
              <a:t>3</a:t>
            </a:r>
            <a:r>
              <a:rPr lang="en-US" sz="2400" dirty="0">
                <a:sym typeface="Symbol" pitchFamily="18" charset="2"/>
              </a:rPr>
              <a:t>L + </a:t>
            </a:r>
            <a:r>
              <a:rPr lang="en-US" sz="2400" baseline="-25000" dirty="0">
                <a:sym typeface="Symbol" pitchFamily="18" charset="2"/>
              </a:rPr>
              <a:t>3</a:t>
            </a:r>
          </a:p>
          <a:p>
            <a:r>
              <a:rPr lang="en-US" sz="2400" dirty="0"/>
              <a:t>Z = </a:t>
            </a:r>
            <a:r>
              <a:rPr lang="en-US" sz="2400" dirty="0">
                <a:sym typeface="Symbol" pitchFamily="18" charset="2"/>
              </a:rPr>
              <a:t></a:t>
            </a:r>
            <a:r>
              <a:rPr lang="en-US" sz="2400" baseline="-25000" dirty="0">
                <a:sym typeface="Symbol" pitchFamily="18" charset="2"/>
              </a:rPr>
              <a:t>4</a:t>
            </a:r>
            <a:r>
              <a:rPr lang="en-US" sz="2400" dirty="0">
                <a:sym typeface="Symbol" pitchFamily="18" charset="2"/>
              </a:rPr>
              <a:t>L + </a:t>
            </a:r>
            <a:r>
              <a:rPr lang="en-US" sz="2400" baseline="-25000" dirty="0">
                <a:sym typeface="Symbol" pitchFamily="18" charset="2"/>
              </a:rPr>
              <a:t>4</a:t>
            </a:r>
          </a:p>
        </p:txBody>
      </p:sp>
      <p:grpSp>
        <p:nvGrpSpPr>
          <p:cNvPr id="2" name="Group 14"/>
          <p:cNvGrpSpPr>
            <a:grpSpLocks/>
          </p:cNvGrpSpPr>
          <p:nvPr/>
        </p:nvGrpSpPr>
        <p:grpSpPr bwMode="auto">
          <a:xfrm>
            <a:off x="457200" y="4953000"/>
            <a:ext cx="7474882" cy="1082675"/>
            <a:chOff x="528" y="3120"/>
            <a:chExt cx="4447" cy="682"/>
          </a:xfrm>
        </p:grpSpPr>
        <p:sp>
          <p:nvSpPr>
            <p:cNvPr id="47119" name="Rectangle 15"/>
            <p:cNvSpPr>
              <a:spLocks noChangeArrowheads="1"/>
            </p:cNvSpPr>
            <p:nvPr/>
          </p:nvSpPr>
          <p:spPr bwMode="auto">
            <a:xfrm>
              <a:off x="576" y="3120"/>
              <a:ext cx="1179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dirty="0" err="1" smtClean="0">
                  <a:sym typeface="Symbol" pitchFamily="18" charset="2"/>
                </a:rPr>
                <a:t>Cov</a:t>
              </a:r>
              <a:r>
                <a:rPr lang="en-US" baseline="-25000" dirty="0" err="1" smtClean="0">
                  <a:sym typeface="Symbol" pitchFamily="18" charset="2"/>
                </a:rPr>
                <a:t>WX</a:t>
              </a:r>
              <a:r>
                <a:rPr lang="en-US" dirty="0" err="1" smtClean="0">
                  <a:sym typeface="Symbol" pitchFamily="18" charset="2"/>
                </a:rPr>
                <a:t>Cov</a:t>
              </a:r>
              <a:r>
                <a:rPr lang="en-US" sz="2800" baseline="-25000" dirty="0" err="1" smtClean="0">
                  <a:sym typeface="Symbol" pitchFamily="18" charset="2"/>
                </a:rPr>
                <a:t>YZ</a:t>
              </a:r>
              <a:endParaRPr lang="en-US" sz="2800" baseline="-25000" dirty="0">
                <a:sym typeface="Symbol" pitchFamily="18" charset="2"/>
              </a:endParaRPr>
            </a:p>
          </p:txBody>
        </p:sp>
        <p:sp>
          <p:nvSpPr>
            <p:cNvPr id="47120" name="Text Box 16"/>
            <p:cNvSpPr txBox="1">
              <a:spLocks noChangeArrowheads="1"/>
            </p:cNvSpPr>
            <p:nvPr/>
          </p:nvSpPr>
          <p:spPr bwMode="auto">
            <a:xfrm>
              <a:off x="528" y="3168"/>
              <a:ext cx="4080" cy="6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/>
              <a:r>
                <a:rPr lang="en-US" sz="2800" dirty="0" smtClean="0">
                  <a:sym typeface="Symbol" pitchFamily="18" charset="2"/>
                </a:rPr>
                <a:t>         =</a:t>
              </a:r>
              <a:r>
                <a:rPr lang="en-US" sz="2800" dirty="0" smtClean="0">
                  <a:latin typeface="Verdana" pitchFamily="34" charset="0"/>
                  <a:sym typeface="Symbol" pitchFamily="18" charset="2"/>
                </a:rPr>
                <a:t> </a:t>
              </a:r>
              <a:r>
                <a:rPr lang="en-US" sz="2800" dirty="0">
                  <a:latin typeface="Verdana" pitchFamily="34" charset="0"/>
                  <a:sym typeface="Symbol" pitchFamily="18" charset="2"/>
                </a:rPr>
                <a:t>(</a:t>
              </a:r>
              <a:r>
                <a:rPr lang="en-US" sz="2800" dirty="0">
                  <a:sym typeface="Symbol" pitchFamily="18" charset="2"/>
                </a:rPr>
                <a:t></a:t>
              </a:r>
              <a:r>
                <a:rPr lang="en-US" sz="2800" baseline="-25000" dirty="0">
                  <a:sym typeface="Symbol" pitchFamily="18" charset="2"/>
                </a:rPr>
                <a:t>1</a:t>
              </a:r>
              <a:r>
                <a:rPr lang="en-US" sz="2800" dirty="0">
                  <a:sym typeface="Symbol" pitchFamily="18" charset="2"/>
                </a:rPr>
                <a:t></a:t>
              </a:r>
              <a:r>
                <a:rPr lang="en-US" sz="2800" baseline="-25000" dirty="0">
                  <a:sym typeface="Symbol" pitchFamily="18" charset="2"/>
                </a:rPr>
                <a:t>2</a:t>
              </a:r>
              <a:r>
                <a:rPr lang="en-US" sz="2800" dirty="0">
                  <a:sym typeface="Symbol" pitchFamily="18" charset="2"/>
                </a:rPr>
                <a:t></a:t>
              </a:r>
              <a:r>
                <a:rPr lang="en-US" sz="2800" baseline="30000" dirty="0">
                  <a:sym typeface="Symbol" pitchFamily="18" charset="2"/>
                </a:rPr>
                <a:t>2</a:t>
              </a:r>
              <a:r>
                <a:rPr lang="en-US" sz="2800" baseline="-25000" dirty="0">
                  <a:sym typeface="Symbol" pitchFamily="18" charset="2"/>
                </a:rPr>
                <a:t>L</a:t>
              </a:r>
              <a:r>
                <a:rPr lang="en-US" sz="2800" dirty="0">
                  <a:sym typeface="Symbol" pitchFamily="18" charset="2"/>
                </a:rPr>
                <a:t>)</a:t>
              </a:r>
              <a:r>
                <a:rPr lang="en-US" dirty="0">
                  <a:sym typeface="Symbol" pitchFamily="18" charset="2"/>
                </a:rPr>
                <a:t> </a:t>
              </a:r>
              <a:r>
                <a:rPr lang="en-US" sz="2800" dirty="0">
                  <a:sym typeface="Symbol" pitchFamily="18" charset="2"/>
                </a:rPr>
                <a:t>(</a:t>
              </a:r>
              <a:r>
                <a:rPr lang="en-US" sz="2800" baseline="-25000" dirty="0">
                  <a:sym typeface="Symbol" pitchFamily="18" charset="2"/>
                </a:rPr>
                <a:t>3</a:t>
              </a:r>
              <a:r>
                <a:rPr lang="en-US" sz="2800" dirty="0">
                  <a:sym typeface="Symbol" pitchFamily="18" charset="2"/>
                </a:rPr>
                <a:t></a:t>
              </a:r>
              <a:r>
                <a:rPr lang="en-US" sz="2800" baseline="-25000" dirty="0">
                  <a:sym typeface="Symbol" pitchFamily="18" charset="2"/>
                </a:rPr>
                <a:t>4</a:t>
              </a:r>
              <a:r>
                <a:rPr lang="en-US" sz="2800" dirty="0">
                  <a:sym typeface="Symbol" pitchFamily="18" charset="2"/>
                </a:rPr>
                <a:t></a:t>
              </a:r>
              <a:r>
                <a:rPr lang="en-US" sz="2800" baseline="30000" dirty="0">
                  <a:sym typeface="Symbol" pitchFamily="18" charset="2"/>
                </a:rPr>
                <a:t>2</a:t>
              </a:r>
              <a:r>
                <a:rPr lang="en-US" sz="2800" baseline="-25000" dirty="0">
                  <a:sym typeface="Symbol" pitchFamily="18" charset="2"/>
                </a:rPr>
                <a:t>L</a:t>
              </a:r>
              <a:r>
                <a:rPr lang="en-US" sz="2800" dirty="0">
                  <a:sym typeface="Symbol" pitchFamily="18" charset="2"/>
                </a:rPr>
                <a:t>) =</a:t>
              </a:r>
              <a:br>
                <a:rPr lang="en-US" sz="2800" dirty="0">
                  <a:sym typeface="Symbol" pitchFamily="18" charset="2"/>
                </a:rPr>
              </a:br>
              <a:r>
                <a:rPr lang="en-US" sz="2800" dirty="0" smtClean="0">
                  <a:sym typeface="Symbol" pitchFamily="18" charset="2"/>
                </a:rPr>
                <a:t>         </a:t>
              </a:r>
              <a:r>
                <a:rPr lang="en-US" sz="3200" dirty="0" smtClean="0">
                  <a:sym typeface="Symbol" pitchFamily="18" charset="2"/>
                </a:rPr>
                <a:t>=</a:t>
              </a:r>
              <a:r>
                <a:rPr lang="en-US" sz="2800" dirty="0" smtClean="0">
                  <a:sym typeface="Symbol" pitchFamily="18" charset="2"/>
                </a:rPr>
                <a:t> </a:t>
              </a:r>
              <a:r>
                <a:rPr lang="en-US" sz="2800" dirty="0">
                  <a:sym typeface="Symbol" pitchFamily="18" charset="2"/>
                </a:rPr>
                <a:t>(</a:t>
              </a:r>
              <a:r>
                <a:rPr lang="en-US" sz="2800" baseline="-25000" dirty="0">
                  <a:sym typeface="Symbol" pitchFamily="18" charset="2"/>
                </a:rPr>
                <a:t>1</a:t>
              </a:r>
              <a:r>
                <a:rPr lang="en-US" sz="2800" dirty="0">
                  <a:sym typeface="Symbol" pitchFamily="18" charset="2"/>
                </a:rPr>
                <a:t></a:t>
              </a:r>
              <a:r>
                <a:rPr lang="en-US" sz="2800" baseline="-25000" dirty="0">
                  <a:sym typeface="Symbol" pitchFamily="18" charset="2"/>
                </a:rPr>
                <a:t>3</a:t>
              </a:r>
              <a:r>
                <a:rPr lang="en-US" sz="2800" dirty="0">
                  <a:sym typeface="Symbol" pitchFamily="18" charset="2"/>
                </a:rPr>
                <a:t></a:t>
              </a:r>
              <a:r>
                <a:rPr lang="en-US" sz="2800" baseline="30000" dirty="0">
                  <a:sym typeface="Symbol" pitchFamily="18" charset="2"/>
                </a:rPr>
                <a:t>2</a:t>
              </a:r>
              <a:r>
                <a:rPr lang="en-US" sz="2800" baseline="-25000" dirty="0">
                  <a:sym typeface="Symbol" pitchFamily="18" charset="2"/>
                </a:rPr>
                <a:t>L</a:t>
              </a:r>
              <a:r>
                <a:rPr lang="en-US" sz="2800" dirty="0">
                  <a:sym typeface="Symbol" pitchFamily="18" charset="2"/>
                </a:rPr>
                <a:t>) (</a:t>
              </a:r>
              <a:r>
                <a:rPr lang="en-US" sz="2800" baseline="-25000" dirty="0">
                  <a:sym typeface="Symbol" pitchFamily="18" charset="2"/>
                </a:rPr>
                <a:t>2</a:t>
              </a:r>
              <a:r>
                <a:rPr lang="en-US" sz="2800" dirty="0">
                  <a:sym typeface="Symbol" pitchFamily="18" charset="2"/>
                </a:rPr>
                <a:t></a:t>
              </a:r>
              <a:r>
                <a:rPr lang="en-US" sz="2800" baseline="-25000" dirty="0">
                  <a:sym typeface="Symbol" pitchFamily="18" charset="2"/>
                </a:rPr>
                <a:t>4</a:t>
              </a:r>
              <a:r>
                <a:rPr lang="en-US" sz="2800" dirty="0">
                  <a:sym typeface="Symbol" pitchFamily="18" charset="2"/>
                </a:rPr>
                <a:t></a:t>
              </a:r>
              <a:r>
                <a:rPr lang="en-US" sz="2800" baseline="30000" dirty="0">
                  <a:sym typeface="Symbol" pitchFamily="18" charset="2"/>
                </a:rPr>
                <a:t>2</a:t>
              </a:r>
              <a:r>
                <a:rPr lang="en-US" sz="2800" baseline="-25000" dirty="0">
                  <a:sym typeface="Symbol" pitchFamily="18" charset="2"/>
                </a:rPr>
                <a:t>L</a:t>
              </a:r>
              <a:r>
                <a:rPr lang="en-US" sz="2800" dirty="0">
                  <a:sym typeface="Symbol" pitchFamily="18" charset="2"/>
                </a:rPr>
                <a:t>)</a:t>
              </a:r>
              <a:r>
                <a:rPr lang="en-US" dirty="0">
                  <a:sym typeface="Symbol" pitchFamily="18" charset="2"/>
                </a:rPr>
                <a:t> </a:t>
              </a:r>
              <a:r>
                <a:rPr lang="en-US" sz="2800" dirty="0">
                  <a:sym typeface="Symbol" pitchFamily="18" charset="2"/>
                </a:rPr>
                <a:t>=</a:t>
              </a:r>
            </a:p>
          </p:txBody>
        </p:sp>
        <p:sp>
          <p:nvSpPr>
            <p:cNvPr id="47121" name="Rectangle 17"/>
            <p:cNvSpPr>
              <a:spLocks noChangeArrowheads="1"/>
            </p:cNvSpPr>
            <p:nvPr/>
          </p:nvSpPr>
          <p:spPr bwMode="auto">
            <a:xfrm>
              <a:off x="3758" y="3456"/>
              <a:ext cx="1217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800" dirty="0" smtClean="0">
                  <a:sym typeface="Symbol" pitchFamily="18" charset="2"/>
                </a:rPr>
                <a:t> </a:t>
              </a:r>
              <a:r>
                <a:rPr lang="en-US" dirty="0" err="1" smtClean="0">
                  <a:sym typeface="Symbol" pitchFamily="18" charset="2"/>
                </a:rPr>
                <a:t>Cov</a:t>
              </a:r>
              <a:r>
                <a:rPr lang="en-US" sz="2800" baseline="-25000" dirty="0" err="1" smtClean="0">
                  <a:sym typeface="Symbol" pitchFamily="18" charset="2"/>
                </a:rPr>
                <a:t>WY</a:t>
              </a:r>
              <a:r>
                <a:rPr lang="en-US" dirty="0" err="1" smtClean="0">
                  <a:sym typeface="Symbol" pitchFamily="18" charset="2"/>
                </a:rPr>
                <a:t>Cov</a:t>
              </a:r>
              <a:r>
                <a:rPr lang="en-US" sz="2800" baseline="-25000" dirty="0" err="1" smtClean="0">
                  <a:sym typeface="Symbol" pitchFamily="18" charset="2"/>
                </a:rPr>
                <a:t>XZ</a:t>
              </a:r>
              <a:endParaRPr lang="en-US" sz="2800" baseline="-25000" dirty="0">
                <a:sym typeface="Symbol" pitchFamily="18" charset="2"/>
              </a:endParaRPr>
            </a:p>
          </p:txBody>
        </p:sp>
      </p:grpSp>
      <p:grpSp>
        <p:nvGrpSpPr>
          <p:cNvPr id="3" name="Group 18"/>
          <p:cNvGrpSpPr>
            <a:grpSpLocks/>
          </p:cNvGrpSpPr>
          <p:nvPr/>
        </p:nvGrpSpPr>
        <p:grpSpPr bwMode="auto">
          <a:xfrm>
            <a:off x="914400" y="4114800"/>
            <a:ext cx="7772400" cy="2514600"/>
            <a:chOff x="576" y="2544"/>
            <a:chExt cx="4896" cy="1584"/>
          </a:xfrm>
        </p:grpSpPr>
        <p:sp>
          <p:nvSpPr>
            <p:cNvPr id="47123" name="Text Box 19"/>
            <p:cNvSpPr txBox="1">
              <a:spLocks noChangeArrowheads="1"/>
            </p:cNvSpPr>
            <p:nvPr/>
          </p:nvSpPr>
          <p:spPr bwMode="auto">
            <a:xfrm>
              <a:off x="576" y="3801"/>
              <a:ext cx="4080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/>
              <a:r>
                <a:rPr lang="en-US" sz="2800" dirty="0">
                  <a:latin typeface="Verdana" pitchFamily="34" charset="0"/>
                  <a:sym typeface="Symbol" pitchFamily="18" charset="2"/>
                </a:rPr>
                <a:t></a:t>
              </a:r>
              <a:r>
                <a:rPr lang="en-US" sz="2800" baseline="-25000" dirty="0">
                  <a:latin typeface="Verdana" pitchFamily="34" charset="0"/>
                  <a:sym typeface="Symbol" pitchFamily="18" charset="2"/>
                </a:rPr>
                <a:t>WX</a:t>
              </a:r>
              <a:r>
                <a:rPr lang="en-US" sz="2800" dirty="0">
                  <a:latin typeface="Verdana" pitchFamily="34" charset="0"/>
                  <a:sym typeface="Symbol" pitchFamily="18" charset="2"/>
                </a:rPr>
                <a:t></a:t>
              </a:r>
              <a:r>
                <a:rPr lang="en-US" sz="2800" baseline="-25000" dirty="0">
                  <a:latin typeface="Verdana" pitchFamily="34" charset="0"/>
                  <a:sym typeface="Symbol" pitchFamily="18" charset="2"/>
                </a:rPr>
                <a:t>YZ</a:t>
              </a:r>
              <a:r>
                <a:rPr lang="en-US" sz="2800" dirty="0">
                  <a:latin typeface="Verdana" pitchFamily="34" charset="0"/>
                  <a:sym typeface="Symbol" pitchFamily="18" charset="2"/>
                </a:rPr>
                <a:t> = </a:t>
              </a:r>
              <a:r>
                <a:rPr lang="en-US" sz="2800" baseline="-25000" dirty="0">
                  <a:latin typeface="Verdana" pitchFamily="34" charset="0"/>
                  <a:sym typeface="Symbol" pitchFamily="18" charset="2"/>
                </a:rPr>
                <a:t>WY</a:t>
              </a:r>
              <a:r>
                <a:rPr lang="en-US" sz="2800" dirty="0">
                  <a:latin typeface="Verdana" pitchFamily="34" charset="0"/>
                  <a:sym typeface="Symbol" pitchFamily="18" charset="2"/>
                </a:rPr>
                <a:t></a:t>
              </a:r>
              <a:r>
                <a:rPr lang="en-US" sz="2800" baseline="-25000" dirty="0">
                  <a:latin typeface="Verdana" pitchFamily="34" charset="0"/>
                  <a:sym typeface="Symbol" pitchFamily="18" charset="2"/>
                </a:rPr>
                <a:t>XZ</a:t>
              </a:r>
              <a:r>
                <a:rPr lang="en-US" sz="2800" dirty="0">
                  <a:latin typeface="Verdana" pitchFamily="34" charset="0"/>
                  <a:sym typeface="Symbol" pitchFamily="18" charset="2"/>
                </a:rPr>
                <a:t> = </a:t>
              </a:r>
              <a:r>
                <a:rPr lang="en-US" sz="2800" baseline="-25000" dirty="0">
                  <a:latin typeface="Verdana" pitchFamily="34" charset="0"/>
                  <a:sym typeface="Symbol" pitchFamily="18" charset="2"/>
                </a:rPr>
                <a:t>WZ</a:t>
              </a:r>
              <a:r>
                <a:rPr lang="en-US" sz="2800" dirty="0">
                  <a:latin typeface="Verdana" pitchFamily="34" charset="0"/>
                  <a:sym typeface="Symbol" pitchFamily="18" charset="2"/>
                </a:rPr>
                <a:t></a:t>
              </a:r>
              <a:r>
                <a:rPr lang="en-US" sz="2800" baseline="-25000" dirty="0">
                  <a:latin typeface="Verdana" pitchFamily="34" charset="0"/>
                  <a:sym typeface="Symbol" pitchFamily="18" charset="2"/>
                </a:rPr>
                <a:t>XY</a:t>
              </a:r>
            </a:p>
          </p:txBody>
        </p:sp>
        <p:sp>
          <p:nvSpPr>
            <p:cNvPr id="47124" name="AutoShape 20"/>
            <p:cNvSpPr>
              <a:spLocks noChangeArrowheads="1"/>
            </p:cNvSpPr>
            <p:nvPr/>
          </p:nvSpPr>
          <p:spPr bwMode="auto">
            <a:xfrm>
              <a:off x="4656" y="2544"/>
              <a:ext cx="816" cy="672"/>
            </a:xfrm>
            <a:prstGeom prst="foldedCorner">
              <a:avLst>
                <a:gd name="adj" fmla="val 12500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/>
                <a:t>tetrad</a:t>
              </a:r>
            </a:p>
            <a:p>
              <a:pPr algn="ctr"/>
              <a:r>
                <a:rPr lang="en-US"/>
                <a:t>constraints</a:t>
              </a:r>
            </a:p>
          </p:txBody>
        </p:sp>
        <p:cxnSp>
          <p:nvCxnSpPr>
            <p:cNvPr id="47125" name="AutoShape 21"/>
            <p:cNvCxnSpPr>
              <a:cxnSpLocks noChangeShapeType="1"/>
              <a:stCxn id="47124" idx="2"/>
              <a:endCxn id="47123" idx="3"/>
            </p:cNvCxnSpPr>
            <p:nvPr/>
          </p:nvCxnSpPr>
          <p:spPr bwMode="auto">
            <a:xfrm rot="5400000">
              <a:off x="4485" y="3387"/>
              <a:ext cx="749" cy="408"/>
            </a:xfrm>
            <a:prstGeom prst="bentConnector2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  <a:effectLst/>
          </p:spPr>
        </p:cxnSp>
      </p:grpSp>
      <p:sp>
        <p:nvSpPr>
          <p:cNvPr id="22" name="TextBox 21"/>
          <p:cNvSpPr txBox="1"/>
          <p:nvPr/>
        </p:nvSpPr>
        <p:spPr>
          <a:xfrm>
            <a:off x="1524000" y="3124200"/>
            <a:ext cx="457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ym typeface="Symbol" pitchFamily="18" charset="2"/>
              </a:rPr>
              <a:t></a:t>
            </a:r>
            <a:r>
              <a:rPr lang="en-US" sz="1600" baseline="-25000" dirty="0" smtClean="0">
                <a:sym typeface="Symbol" pitchFamily="18" charset="2"/>
              </a:rPr>
              <a:t>1</a:t>
            </a:r>
            <a:endParaRPr lang="en-US" sz="1600" dirty="0"/>
          </a:p>
        </p:txBody>
      </p:sp>
      <p:sp>
        <p:nvSpPr>
          <p:cNvPr id="23" name="TextBox 22"/>
          <p:cNvSpPr txBox="1"/>
          <p:nvPr/>
        </p:nvSpPr>
        <p:spPr>
          <a:xfrm>
            <a:off x="2057400" y="3200400"/>
            <a:ext cx="457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ym typeface="Symbol" pitchFamily="18" charset="2"/>
              </a:rPr>
              <a:t></a:t>
            </a:r>
            <a:r>
              <a:rPr lang="en-US" sz="1600" baseline="-25000" dirty="0" smtClean="0">
                <a:sym typeface="Symbol" pitchFamily="18" charset="2"/>
              </a:rPr>
              <a:t>2</a:t>
            </a:r>
            <a:endParaRPr lang="en-US" sz="1600" dirty="0"/>
          </a:p>
        </p:txBody>
      </p:sp>
      <p:sp>
        <p:nvSpPr>
          <p:cNvPr id="24" name="TextBox 23"/>
          <p:cNvSpPr txBox="1"/>
          <p:nvPr/>
        </p:nvSpPr>
        <p:spPr>
          <a:xfrm>
            <a:off x="2667000" y="3276600"/>
            <a:ext cx="457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ym typeface="Symbol" pitchFamily="18" charset="2"/>
              </a:rPr>
              <a:t></a:t>
            </a:r>
            <a:r>
              <a:rPr lang="en-US" sz="1600" baseline="-25000" dirty="0" smtClean="0">
                <a:sym typeface="Symbol" pitchFamily="18" charset="2"/>
              </a:rPr>
              <a:t>3</a:t>
            </a:r>
            <a:endParaRPr lang="en-US" sz="1600" dirty="0"/>
          </a:p>
        </p:txBody>
      </p:sp>
      <p:sp>
        <p:nvSpPr>
          <p:cNvPr id="25" name="TextBox 24"/>
          <p:cNvSpPr txBox="1"/>
          <p:nvPr/>
        </p:nvSpPr>
        <p:spPr>
          <a:xfrm>
            <a:off x="3505200" y="3124200"/>
            <a:ext cx="457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ym typeface="Symbol" pitchFamily="18" charset="2"/>
              </a:rPr>
              <a:t></a:t>
            </a:r>
            <a:r>
              <a:rPr lang="en-US" sz="1600" baseline="-25000" dirty="0" smtClean="0">
                <a:sym typeface="Symbol" pitchFamily="18" charset="2"/>
              </a:rPr>
              <a:t>4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0A6E96F-964E-4151-85FD-6D8A401D86D2}" type="slidenum">
              <a:rPr lang="en-US">
                <a:latin typeface="Times New Roman" pitchFamily="-128" charset="0"/>
              </a:rPr>
              <a:pPr/>
              <a:t>2</a:t>
            </a:fld>
            <a:endParaRPr lang="en-US">
              <a:latin typeface="Times New Roman" pitchFamily="-128" charset="0"/>
            </a:endParaRPr>
          </a:p>
        </p:txBody>
      </p:sp>
      <p:sp>
        <p:nvSpPr>
          <p:cNvPr id="14339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95400" y="2286000"/>
            <a:ext cx="6858000" cy="1447800"/>
          </a:xfrm>
        </p:spPr>
        <p:txBody>
          <a:bodyPr/>
          <a:lstStyle/>
          <a:p>
            <a:pPr eaLnBrk="1" hangingPunct="1"/>
            <a:r>
              <a:rPr lang="en-US" sz="2800" dirty="0" smtClean="0">
                <a:latin typeface="Arial" pitchFamily="34" charset="0"/>
                <a:cs typeface="Arial" pitchFamily="34" charset="0"/>
              </a:rPr>
              <a:t>Richard Scheines</a:t>
            </a:r>
            <a:br>
              <a:rPr lang="en-US" sz="2800" dirty="0" smtClean="0">
                <a:latin typeface="Arial" pitchFamily="34" charset="0"/>
                <a:cs typeface="Arial" pitchFamily="34" charset="0"/>
              </a:rPr>
            </a:br>
            <a:r>
              <a:rPr lang="en-US" sz="2800" dirty="0" smtClean="0">
                <a:latin typeface="Arial" pitchFamily="34" charset="0"/>
                <a:cs typeface="Arial" pitchFamily="34" charset="0"/>
              </a:rPr>
              <a:t>Carnegie Mellon University</a:t>
            </a:r>
            <a:endParaRPr lang="en-US" sz="32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1447800" y="304800"/>
            <a:ext cx="68580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Discovering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Pure Measurement Models</a:t>
            </a:r>
            <a:endParaRPr kumimoji="0" lang="en-US" sz="3600" b="0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1295400" y="3581400"/>
            <a:ext cx="68580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Ricardo</a:t>
            </a:r>
            <a:r>
              <a:rPr kumimoji="0" lang="en-US" sz="2800" b="0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 Silva*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/>
            </a:r>
            <a:b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</a:b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University College</a:t>
            </a:r>
            <a:r>
              <a:rPr kumimoji="0" lang="en-US" sz="2800" b="0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 London</a:t>
            </a:r>
            <a:endParaRPr kumimoji="0" lang="en-US" sz="3200" b="0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1295400" y="5181600"/>
            <a:ext cx="68580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Clark Glymour and Peter Spirtes</a:t>
            </a:r>
            <a:b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</a:b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Carnegie</a:t>
            </a:r>
            <a:r>
              <a:rPr kumimoji="0" lang="en-US" sz="2800" b="0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 Mellon University</a:t>
            </a:r>
            <a:endParaRPr kumimoji="0" lang="en-US" sz="3200" b="0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4"/>
          <p:cNvSpPr>
            <a:spLocks noGrp="1" noChangeArrowheads="1"/>
          </p:cNvSpPr>
          <p:nvPr>
            <p:ph type="title"/>
          </p:nvPr>
        </p:nvSpPr>
        <p:spPr>
          <a:xfrm>
            <a:off x="923925" y="0"/>
            <a:ext cx="7772400" cy="571500"/>
          </a:xfrm>
        </p:spPr>
        <p:txBody>
          <a:bodyPr lIns="90488" tIns="44450" rIns="90488" bIns="44450"/>
          <a:lstStyle/>
          <a:p>
            <a:pPr algn="ctr"/>
            <a:r>
              <a:rPr lang="en-US" sz="3600" smtClean="0">
                <a:latin typeface="Arial" charset="0"/>
              </a:rPr>
              <a:t>Early Progenitors</a:t>
            </a:r>
            <a:endParaRPr lang="en-US" sz="3600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9459" name="Rectangle 7"/>
          <p:cNvSpPr>
            <a:spLocks noChangeArrowheads="1"/>
          </p:cNvSpPr>
          <p:nvPr/>
        </p:nvSpPr>
        <p:spPr bwMode="auto">
          <a:xfrm>
            <a:off x="0" y="2276475"/>
            <a:ext cx="9144000" cy="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en-US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1063625" y="1108075"/>
            <a:ext cx="7089775" cy="272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488" tIns="44450" rIns="90488" bIns="44450"/>
          <a:lstStyle/>
          <a:p>
            <a:pPr marL="342900" indent="-342900" eaLnBrk="0" hangingPunct="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defRPr/>
            </a:pPr>
            <a:r>
              <a:rPr kumimoji="1" lang="en-US" sz="2000" i="0" kern="0" dirty="0">
                <a:solidFill>
                  <a:srgbClr val="000000"/>
                </a:solidFill>
                <a:cs typeface="Arial" charset="0"/>
              </a:rPr>
              <a:t>           Charles Spearman (1904)</a:t>
            </a:r>
          </a:p>
          <a:p>
            <a:pPr marL="342900" indent="-342900" eaLnBrk="0" hangingPunct="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Font typeface="Wingdings" pitchFamily="2" charset="2"/>
              <a:buNone/>
              <a:defRPr/>
            </a:pPr>
            <a:r>
              <a:rPr kumimoji="1" lang="en-US" sz="2000" i="0" kern="0" dirty="0">
                <a:solidFill>
                  <a:srgbClr val="000000"/>
                </a:solidFill>
                <a:cs typeface="Arial" charset="0"/>
              </a:rPr>
              <a:t>       </a:t>
            </a:r>
          </a:p>
          <a:p>
            <a:pPr marL="342900" indent="-342900" eaLnBrk="0" hangingPunct="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Font typeface="Wingdings" pitchFamily="2" charset="2"/>
              <a:buNone/>
              <a:defRPr/>
            </a:pPr>
            <a:endParaRPr kumimoji="1" lang="en-US" sz="2000" i="0" kern="0" dirty="0">
              <a:solidFill>
                <a:srgbClr val="000000"/>
              </a:solidFill>
              <a:cs typeface="Arial" charset="0"/>
            </a:endParaRPr>
          </a:p>
          <a:p>
            <a:pPr marL="342900" indent="-342900" eaLnBrk="0" hangingPunct="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Font typeface="Wingdings" pitchFamily="2" charset="2"/>
              <a:buNone/>
              <a:defRPr/>
            </a:pPr>
            <a:r>
              <a:rPr kumimoji="1" lang="en-US" sz="2000" i="0" kern="0" dirty="0">
                <a:solidFill>
                  <a:srgbClr val="000000"/>
                </a:solidFill>
                <a:cs typeface="Arial" charset="0"/>
              </a:rPr>
              <a:t>      </a:t>
            </a:r>
            <a:r>
              <a:rPr kumimoji="1" lang="en-US" sz="2000" i="0" kern="0" dirty="0">
                <a:solidFill>
                  <a:srgbClr val="00AE00"/>
                </a:solidFill>
                <a:cs typeface="Arial" charset="0"/>
              </a:rPr>
              <a:t>Statistical</a:t>
            </a:r>
            <a:r>
              <a:rPr kumimoji="1" lang="en-US" sz="2000" i="0" kern="0" dirty="0">
                <a:solidFill>
                  <a:srgbClr val="000000"/>
                </a:solidFill>
                <a:cs typeface="Arial" charset="0"/>
              </a:rPr>
              <a:t> </a:t>
            </a:r>
            <a:r>
              <a:rPr kumimoji="1" lang="en-US" sz="2000" i="0" kern="0" dirty="0">
                <a:solidFill>
                  <a:srgbClr val="00AE00"/>
                </a:solidFill>
                <a:cs typeface="Arial" charset="0"/>
              </a:rPr>
              <a:t>Constraints</a:t>
            </a:r>
            <a:r>
              <a:rPr kumimoji="1" lang="en-US" sz="2000" i="0" kern="0" dirty="0">
                <a:solidFill>
                  <a:srgbClr val="000000"/>
                </a:solidFill>
                <a:cs typeface="Arial" charset="0"/>
              </a:rPr>
              <a:t>    </a:t>
            </a:r>
            <a:r>
              <a:rPr kumimoji="1" lang="en-US" sz="2000" i="0" kern="0" dirty="0" smtClean="0">
                <a:solidFill>
                  <a:srgbClr val="000000"/>
                </a:solidFill>
                <a:cs typeface="Arial" charset="0"/>
                <a:sym typeface="Wingdings" pitchFamily="2" charset="2"/>
              </a:rPr>
              <a:t>	</a:t>
            </a:r>
            <a:r>
              <a:rPr kumimoji="1" lang="en-US" sz="2000" i="0" kern="0" dirty="0" smtClean="0">
                <a:solidFill>
                  <a:srgbClr val="FF0000"/>
                </a:solidFill>
                <a:cs typeface="Arial" charset="0"/>
                <a:sym typeface="Wingdings" pitchFamily="2" charset="2"/>
              </a:rPr>
              <a:t>Measurement Model Structure</a:t>
            </a:r>
            <a:endParaRPr kumimoji="1" lang="en-US" sz="2000" i="0" kern="0" dirty="0">
              <a:solidFill>
                <a:srgbClr val="FF0000"/>
              </a:solidFill>
              <a:cs typeface="Arial" charset="0"/>
            </a:endParaRP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  <a:defRPr/>
            </a:pPr>
            <a:r>
              <a:rPr kumimoji="1" lang="en-US" sz="2000" i="0" kern="0" dirty="0">
                <a:solidFill>
                  <a:srgbClr val="000000"/>
                </a:solidFill>
                <a:cs typeface="Arial" charset="0"/>
              </a:rPr>
              <a:t> </a:t>
            </a:r>
          </a:p>
        </p:txBody>
      </p:sp>
      <p:grpSp>
        <p:nvGrpSpPr>
          <p:cNvPr id="2" name="Group 21"/>
          <p:cNvGrpSpPr>
            <a:grpSpLocks/>
          </p:cNvGrpSpPr>
          <p:nvPr/>
        </p:nvGrpSpPr>
        <p:grpSpPr bwMode="auto">
          <a:xfrm>
            <a:off x="5257800" y="3809999"/>
            <a:ext cx="3086100" cy="1517650"/>
            <a:chOff x="5029200" y="2070101"/>
            <a:chExt cx="3086100" cy="1517709"/>
          </a:xfrm>
        </p:grpSpPr>
        <p:sp>
          <p:nvSpPr>
            <p:cNvPr id="19464" name="TextBox 6"/>
            <p:cNvSpPr txBox="1">
              <a:spLocks noChangeArrowheads="1"/>
            </p:cNvSpPr>
            <p:nvPr/>
          </p:nvSpPr>
          <p:spPr bwMode="auto">
            <a:xfrm>
              <a:off x="6324600" y="2070101"/>
              <a:ext cx="723900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dirty="0"/>
                <a:t>g</a:t>
              </a:r>
            </a:p>
          </p:txBody>
        </p:sp>
        <p:sp>
          <p:nvSpPr>
            <p:cNvPr id="19465" name="TextBox 8"/>
            <p:cNvSpPr txBox="1">
              <a:spLocks noChangeArrowheads="1"/>
            </p:cNvSpPr>
            <p:nvPr/>
          </p:nvSpPr>
          <p:spPr bwMode="auto">
            <a:xfrm>
              <a:off x="5029200" y="3162300"/>
              <a:ext cx="635000" cy="40011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2000" i="0"/>
                <a:t>m1</a:t>
              </a:r>
            </a:p>
          </p:txBody>
        </p:sp>
        <p:sp>
          <p:nvSpPr>
            <p:cNvPr id="19466" name="TextBox 9"/>
            <p:cNvSpPr txBox="1">
              <a:spLocks noChangeArrowheads="1"/>
            </p:cNvSpPr>
            <p:nvPr/>
          </p:nvSpPr>
          <p:spPr bwMode="auto">
            <a:xfrm>
              <a:off x="5892800" y="3175000"/>
              <a:ext cx="635000" cy="40011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2000" i="0"/>
                <a:t>m2</a:t>
              </a:r>
            </a:p>
          </p:txBody>
        </p:sp>
        <p:sp>
          <p:nvSpPr>
            <p:cNvPr id="19467" name="TextBox 10"/>
            <p:cNvSpPr txBox="1">
              <a:spLocks noChangeArrowheads="1"/>
            </p:cNvSpPr>
            <p:nvPr/>
          </p:nvSpPr>
          <p:spPr bwMode="auto">
            <a:xfrm>
              <a:off x="6680200" y="3187700"/>
              <a:ext cx="635000" cy="40011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2000" i="0"/>
                <a:t>r1</a:t>
              </a:r>
            </a:p>
          </p:txBody>
        </p:sp>
        <p:sp>
          <p:nvSpPr>
            <p:cNvPr id="19468" name="TextBox 11"/>
            <p:cNvSpPr txBox="1">
              <a:spLocks noChangeArrowheads="1"/>
            </p:cNvSpPr>
            <p:nvPr/>
          </p:nvSpPr>
          <p:spPr bwMode="auto">
            <a:xfrm>
              <a:off x="7480300" y="3187700"/>
              <a:ext cx="635000" cy="40011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2000" i="0"/>
                <a:t>r2</a:t>
              </a:r>
            </a:p>
          </p:txBody>
        </p:sp>
        <p:cxnSp>
          <p:nvCxnSpPr>
            <p:cNvPr id="19469" name="Straight Arrow Connector 13"/>
            <p:cNvCxnSpPr>
              <a:cxnSpLocks noChangeShapeType="1"/>
            </p:cNvCxnSpPr>
            <p:nvPr/>
          </p:nvCxnSpPr>
          <p:spPr bwMode="auto">
            <a:xfrm rot="10800000" flipV="1">
              <a:off x="5524500" y="2552700"/>
              <a:ext cx="901700" cy="571500"/>
            </a:xfrm>
            <a:prstGeom prst="straightConnector1">
              <a:avLst/>
            </a:prstGeom>
            <a:noFill/>
            <a:ln w="12700" algn="ctr">
              <a:solidFill>
                <a:schemeClr val="tx1"/>
              </a:solidFill>
              <a:round/>
              <a:headEnd/>
              <a:tailEnd type="arrow" w="med" len="med"/>
            </a:ln>
          </p:spPr>
        </p:cxnSp>
        <p:cxnSp>
          <p:nvCxnSpPr>
            <p:cNvPr id="19470" name="Straight Arrow Connector 14"/>
            <p:cNvCxnSpPr>
              <a:cxnSpLocks noChangeShapeType="1"/>
              <a:endCxn id="19466" idx="0"/>
            </p:cNvCxnSpPr>
            <p:nvPr/>
          </p:nvCxnSpPr>
          <p:spPr bwMode="auto">
            <a:xfrm rot="5400000">
              <a:off x="6076950" y="2686050"/>
              <a:ext cx="622300" cy="355600"/>
            </a:xfrm>
            <a:prstGeom prst="straightConnector1">
              <a:avLst/>
            </a:prstGeom>
            <a:noFill/>
            <a:ln w="12700" algn="ctr">
              <a:solidFill>
                <a:schemeClr val="tx1"/>
              </a:solidFill>
              <a:round/>
              <a:headEnd/>
              <a:tailEnd type="arrow" w="med" len="med"/>
            </a:ln>
          </p:spPr>
        </p:cxnSp>
        <p:cxnSp>
          <p:nvCxnSpPr>
            <p:cNvPr id="19471" name="Straight Arrow Connector 16"/>
            <p:cNvCxnSpPr>
              <a:cxnSpLocks noChangeShapeType="1"/>
              <a:endCxn id="19467" idx="0"/>
            </p:cNvCxnSpPr>
            <p:nvPr/>
          </p:nvCxnSpPr>
          <p:spPr bwMode="auto">
            <a:xfrm rot="16200000" flipH="1">
              <a:off x="6546850" y="2736850"/>
              <a:ext cx="635000" cy="266700"/>
            </a:xfrm>
            <a:prstGeom prst="straightConnector1">
              <a:avLst/>
            </a:prstGeom>
            <a:noFill/>
            <a:ln w="12700" algn="ctr">
              <a:solidFill>
                <a:schemeClr val="tx1"/>
              </a:solidFill>
              <a:round/>
              <a:headEnd/>
              <a:tailEnd type="arrow" w="med" len="med"/>
            </a:ln>
          </p:spPr>
        </p:cxnSp>
        <p:cxnSp>
          <p:nvCxnSpPr>
            <p:cNvPr id="19472" name="Straight Arrow Connector 18"/>
            <p:cNvCxnSpPr>
              <a:cxnSpLocks noChangeShapeType="1"/>
            </p:cNvCxnSpPr>
            <p:nvPr/>
          </p:nvCxnSpPr>
          <p:spPr bwMode="auto">
            <a:xfrm>
              <a:off x="6870700" y="2514600"/>
              <a:ext cx="800100" cy="647700"/>
            </a:xfrm>
            <a:prstGeom prst="straightConnector1">
              <a:avLst/>
            </a:prstGeom>
            <a:noFill/>
            <a:ln w="12700" algn="ctr">
              <a:solidFill>
                <a:schemeClr val="tx1"/>
              </a:solidFill>
              <a:round/>
              <a:headEnd/>
              <a:tailEnd type="arrow" w="med" len="med"/>
            </a:ln>
          </p:spPr>
        </p:cxnSp>
      </p:grpSp>
      <p:sp>
        <p:nvSpPr>
          <p:cNvPr id="21" name="Rectangle 3"/>
          <p:cNvSpPr txBox="1">
            <a:spLocks noChangeArrowheads="1"/>
          </p:cNvSpPr>
          <p:nvPr/>
        </p:nvSpPr>
        <p:spPr bwMode="auto">
          <a:xfrm>
            <a:off x="1774825" y="4206875"/>
            <a:ext cx="2822575" cy="77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488" tIns="44450" rIns="90488" bIns="44450"/>
          <a:lstStyle/>
          <a:p>
            <a:pPr marL="342900" indent="-342900" eaLnBrk="0" hangingPunct="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defRPr/>
            </a:pPr>
            <a:r>
              <a:rPr kumimoji="1" lang="en-US" i="0" kern="0" dirty="0">
                <a:solidFill>
                  <a:srgbClr val="000000"/>
                </a:solidFill>
                <a:latin typeface="Symbol" pitchFamily="18" charset="2"/>
                <a:cs typeface="Arial" charset="0"/>
              </a:rPr>
              <a:t>r</a:t>
            </a:r>
            <a:r>
              <a:rPr kumimoji="1" lang="en-US" i="0" kern="0" baseline="-25000" dirty="0">
                <a:solidFill>
                  <a:srgbClr val="000000"/>
                </a:solidFill>
                <a:cs typeface="Arial" charset="0"/>
              </a:rPr>
              <a:t>m1 * </a:t>
            </a:r>
            <a:r>
              <a:rPr kumimoji="1" lang="en-US" i="0" kern="0" dirty="0">
                <a:solidFill>
                  <a:srgbClr val="000000"/>
                </a:solidFill>
                <a:latin typeface="Symbol" pitchFamily="18" charset="2"/>
                <a:cs typeface="Arial" charset="0"/>
              </a:rPr>
              <a:t>r</a:t>
            </a:r>
            <a:r>
              <a:rPr kumimoji="1" lang="en-US" i="0" kern="0" baseline="-25000" dirty="0">
                <a:solidFill>
                  <a:srgbClr val="000000"/>
                </a:solidFill>
                <a:cs typeface="Arial" charset="0"/>
              </a:rPr>
              <a:t>r1 =  </a:t>
            </a:r>
            <a:r>
              <a:rPr kumimoji="1" lang="en-US" i="0" kern="0" dirty="0">
                <a:solidFill>
                  <a:srgbClr val="000000"/>
                </a:solidFill>
                <a:latin typeface="Symbol" pitchFamily="18" charset="2"/>
                <a:cs typeface="Arial" charset="0"/>
              </a:rPr>
              <a:t>r</a:t>
            </a:r>
            <a:r>
              <a:rPr kumimoji="1" lang="en-US" i="0" kern="0" baseline="-25000" dirty="0">
                <a:solidFill>
                  <a:srgbClr val="000000"/>
                </a:solidFill>
                <a:cs typeface="Arial" charset="0"/>
              </a:rPr>
              <a:t>m2 * </a:t>
            </a:r>
            <a:r>
              <a:rPr kumimoji="1" lang="en-US" i="0" kern="0" dirty="0">
                <a:solidFill>
                  <a:srgbClr val="000000"/>
                </a:solidFill>
                <a:latin typeface="Symbol" pitchFamily="18" charset="2"/>
                <a:cs typeface="Arial" charset="0"/>
              </a:rPr>
              <a:t>r</a:t>
            </a:r>
            <a:r>
              <a:rPr kumimoji="1" lang="en-US" i="0" kern="0" baseline="-25000" dirty="0">
                <a:solidFill>
                  <a:srgbClr val="000000"/>
                </a:solidFill>
                <a:cs typeface="Arial" charset="0"/>
              </a:rPr>
              <a:t>r2</a:t>
            </a:r>
            <a:endParaRPr kumimoji="1" lang="en-US" i="0" kern="0" dirty="0">
              <a:solidFill>
                <a:srgbClr val="000000"/>
              </a:solidFill>
              <a:cs typeface="Arial" charset="0"/>
            </a:endParaRPr>
          </a:p>
          <a:p>
            <a:pPr marL="342900" indent="-342900" eaLnBrk="0" hangingPunct="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Font typeface="Wingdings" pitchFamily="2" charset="2"/>
              <a:buNone/>
              <a:defRPr/>
            </a:pPr>
            <a:endParaRPr kumimoji="1" lang="en-US" sz="2000" i="0" kern="0" dirty="0">
              <a:solidFill>
                <a:srgbClr val="000000"/>
              </a:solidFill>
              <a:cs typeface="Arial" charset="0"/>
            </a:endParaRP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  <a:defRPr/>
            </a:pPr>
            <a:r>
              <a:rPr kumimoji="1" lang="en-US" sz="2000" i="0" kern="0" dirty="0">
                <a:solidFill>
                  <a:srgbClr val="000000"/>
                </a:solidFill>
                <a:cs typeface="Arial" charset="0"/>
              </a:rPr>
              <a:t> </a:t>
            </a:r>
          </a:p>
        </p:txBody>
      </p:sp>
      <p:pic>
        <p:nvPicPr>
          <p:cNvPr id="1946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65788" y="796925"/>
            <a:ext cx="1268412" cy="190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8E0B7-046C-4B7F-9F7F-2A01EF17EABE}" type="slidenum">
              <a:rPr lang="en-US"/>
              <a:pPr/>
              <a:t>21</a:t>
            </a:fld>
            <a:endParaRPr lang="en-US"/>
          </a:p>
        </p:txBody>
      </p:sp>
      <p:graphicFrame>
        <p:nvGraphicFramePr>
          <p:cNvPr id="108546" name="Object 2"/>
          <p:cNvGraphicFramePr>
            <a:graphicFrameLocks noChangeAspect="1"/>
          </p:cNvGraphicFramePr>
          <p:nvPr/>
        </p:nvGraphicFramePr>
        <p:xfrm>
          <a:off x="1219200" y="1295400"/>
          <a:ext cx="2557463" cy="2514600"/>
        </p:xfrm>
        <a:graphic>
          <a:graphicData uri="http://schemas.openxmlformats.org/presentationml/2006/ole">
            <p:oleObj spid="_x0000_s238594" name="Picture" r:id="rId3" imgW="2209680" imgH="2171880" progId="Word.Picture.8">
              <p:embed/>
            </p:oleObj>
          </a:graphicData>
        </a:graphic>
      </p:graphicFrame>
      <p:sp>
        <p:nvSpPr>
          <p:cNvPr id="108547" name="Rectangle 3"/>
          <p:cNvSpPr>
            <a:spLocks noChangeArrowheads="1"/>
          </p:cNvSpPr>
          <p:nvPr/>
        </p:nvSpPr>
        <p:spPr bwMode="auto">
          <a:xfrm>
            <a:off x="0" y="152400"/>
            <a:ext cx="9144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Impurities/Deviations from Local Independence</a:t>
            </a:r>
          </a:p>
          <a:p>
            <a:pPr algn="ctr"/>
            <a:r>
              <a:rPr lang="en-US" i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defeat tetrad constraints selectively</a:t>
            </a:r>
            <a:endParaRPr lang="en-US" i="1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5" name="Object 2"/>
          <p:cNvGraphicFramePr>
            <a:graphicFrameLocks noChangeAspect="1"/>
          </p:cNvGraphicFramePr>
          <p:nvPr/>
        </p:nvGraphicFramePr>
        <p:xfrm>
          <a:off x="5334000" y="1295400"/>
          <a:ext cx="2557463" cy="2514600"/>
        </p:xfrm>
        <a:graphic>
          <a:graphicData uri="http://schemas.openxmlformats.org/presentationml/2006/ole">
            <p:oleObj spid="_x0000_s238595" name="Picture" r:id="rId4" imgW="2209680" imgH="2171880" progId="Word.Picture.8">
              <p:embed/>
            </p:oleObj>
          </a:graphicData>
        </a:graphic>
      </p:graphicFrame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609600" y="3810000"/>
            <a:ext cx="38100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488" tIns="44450" rIns="90488" bIns="44450"/>
          <a:lstStyle/>
          <a:p>
            <a:pPr marL="342900" indent="-342900" eaLnBrk="0" hangingPunct="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defRPr/>
            </a:pPr>
            <a:r>
              <a:rPr kumimoji="1" lang="en-US" i="0" kern="0" dirty="0" smtClean="0">
                <a:solidFill>
                  <a:srgbClr val="000000"/>
                </a:solidFill>
                <a:latin typeface="Symbol" pitchFamily="18" charset="2"/>
                <a:cs typeface="Arial" charset="0"/>
              </a:rPr>
              <a:t>r</a:t>
            </a:r>
            <a:r>
              <a:rPr kumimoji="1" lang="en-US" i="0" kern="0" baseline="-25000" dirty="0" smtClean="0">
                <a:solidFill>
                  <a:srgbClr val="000000"/>
                </a:solidFill>
                <a:cs typeface="Arial" charset="0"/>
              </a:rPr>
              <a:t>x1,x2 </a:t>
            </a:r>
            <a:r>
              <a:rPr kumimoji="1" lang="en-US" i="0" kern="0" baseline="-25000" dirty="0">
                <a:solidFill>
                  <a:srgbClr val="000000"/>
                </a:solidFill>
                <a:cs typeface="Arial" charset="0"/>
              </a:rPr>
              <a:t>* </a:t>
            </a:r>
            <a:r>
              <a:rPr kumimoji="1" lang="en-US" i="0" kern="0" dirty="0" smtClean="0">
                <a:solidFill>
                  <a:srgbClr val="000000"/>
                </a:solidFill>
                <a:latin typeface="Symbol" pitchFamily="18" charset="2"/>
                <a:cs typeface="Arial" charset="0"/>
              </a:rPr>
              <a:t>r</a:t>
            </a:r>
            <a:r>
              <a:rPr kumimoji="1" lang="en-US" i="0" kern="0" baseline="-25000" dirty="0" smtClean="0">
                <a:solidFill>
                  <a:srgbClr val="000000"/>
                </a:solidFill>
                <a:cs typeface="Arial" charset="0"/>
              </a:rPr>
              <a:t>x3,x4 </a:t>
            </a:r>
            <a:r>
              <a:rPr kumimoji="1" lang="en-US" i="0" kern="0" baseline="-25000" dirty="0">
                <a:solidFill>
                  <a:srgbClr val="000000"/>
                </a:solidFill>
                <a:cs typeface="Arial" charset="0"/>
              </a:rPr>
              <a:t>=  </a:t>
            </a:r>
            <a:r>
              <a:rPr kumimoji="1" lang="en-US" i="0" kern="0" dirty="0" smtClean="0">
                <a:solidFill>
                  <a:srgbClr val="000000"/>
                </a:solidFill>
                <a:latin typeface="Symbol" pitchFamily="18" charset="2"/>
                <a:cs typeface="Arial" charset="0"/>
              </a:rPr>
              <a:t>r</a:t>
            </a:r>
            <a:r>
              <a:rPr kumimoji="1" lang="en-US" i="0" kern="0" baseline="-25000" dirty="0" smtClean="0">
                <a:solidFill>
                  <a:srgbClr val="000000"/>
                </a:solidFill>
                <a:cs typeface="Arial" charset="0"/>
              </a:rPr>
              <a:t>x1,x3 </a:t>
            </a:r>
            <a:r>
              <a:rPr kumimoji="1" lang="en-US" i="0" kern="0" baseline="-25000" dirty="0">
                <a:solidFill>
                  <a:srgbClr val="000000"/>
                </a:solidFill>
                <a:cs typeface="Arial" charset="0"/>
              </a:rPr>
              <a:t>* </a:t>
            </a:r>
            <a:r>
              <a:rPr kumimoji="1" lang="en-US" i="0" kern="0" dirty="0" smtClean="0">
                <a:solidFill>
                  <a:srgbClr val="000000"/>
                </a:solidFill>
                <a:latin typeface="Symbol" pitchFamily="18" charset="2"/>
                <a:cs typeface="Arial" charset="0"/>
              </a:rPr>
              <a:t>r</a:t>
            </a:r>
            <a:r>
              <a:rPr kumimoji="1" lang="en-US" i="0" kern="0" baseline="-25000" dirty="0" smtClean="0">
                <a:solidFill>
                  <a:srgbClr val="000000"/>
                </a:solidFill>
                <a:cs typeface="Arial" charset="0"/>
              </a:rPr>
              <a:t>x2,x4</a:t>
            </a:r>
          </a:p>
          <a:p>
            <a:pPr marL="342900" indent="-342900" eaLnBrk="0" hangingPunct="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defRPr/>
            </a:pPr>
            <a:r>
              <a:rPr kumimoji="1" lang="en-US" kern="0" dirty="0" smtClean="0">
                <a:solidFill>
                  <a:srgbClr val="000000"/>
                </a:solidFill>
                <a:latin typeface="Symbol" pitchFamily="18" charset="2"/>
                <a:cs typeface="Arial" charset="0"/>
              </a:rPr>
              <a:t>r</a:t>
            </a:r>
            <a:r>
              <a:rPr kumimoji="1" lang="en-US" kern="0" baseline="-25000" dirty="0" smtClean="0">
                <a:solidFill>
                  <a:srgbClr val="000000"/>
                </a:solidFill>
                <a:cs typeface="Arial" charset="0"/>
              </a:rPr>
              <a:t>x1,x2 * </a:t>
            </a:r>
            <a:r>
              <a:rPr kumimoji="1" lang="en-US" kern="0" dirty="0" smtClean="0">
                <a:solidFill>
                  <a:srgbClr val="000000"/>
                </a:solidFill>
                <a:latin typeface="Symbol" pitchFamily="18" charset="2"/>
                <a:cs typeface="Arial" charset="0"/>
              </a:rPr>
              <a:t>r</a:t>
            </a:r>
            <a:r>
              <a:rPr kumimoji="1" lang="en-US" kern="0" baseline="-25000" dirty="0" smtClean="0">
                <a:solidFill>
                  <a:srgbClr val="000000"/>
                </a:solidFill>
                <a:cs typeface="Arial" charset="0"/>
              </a:rPr>
              <a:t>x3,x4 =  </a:t>
            </a:r>
            <a:r>
              <a:rPr kumimoji="1" lang="en-US" kern="0" dirty="0" smtClean="0">
                <a:solidFill>
                  <a:srgbClr val="000000"/>
                </a:solidFill>
                <a:latin typeface="Symbol" pitchFamily="18" charset="2"/>
                <a:cs typeface="Arial" charset="0"/>
              </a:rPr>
              <a:t>r</a:t>
            </a:r>
            <a:r>
              <a:rPr kumimoji="1" lang="en-US" kern="0" baseline="-25000" dirty="0" smtClean="0">
                <a:solidFill>
                  <a:srgbClr val="000000"/>
                </a:solidFill>
                <a:cs typeface="Arial" charset="0"/>
              </a:rPr>
              <a:t>x1,x4 * </a:t>
            </a:r>
            <a:r>
              <a:rPr kumimoji="1" lang="en-US" kern="0" dirty="0" smtClean="0">
                <a:solidFill>
                  <a:srgbClr val="000000"/>
                </a:solidFill>
                <a:latin typeface="Symbol" pitchFamily="18" charset="2"/>
                <a:cs typeface="Arial" charset="0"/>
              </a:rPr>
              <a:t>r</a:t>
            </a:r>
            <a:r>
              <a:rPr kumimoji="1" lang="en-US" kern="0" baseline="-25000" dirty="0" smtClean="0">
                <a:solidFill>
                  <a:srgbClr val="000000"/>
                </a:solidFill>
                <a:cs typeface="Arial" charset="0"/>
              </a:rPr>
              <a:t>x2,x3</a:t>
            </a:r>
          </a:p>
          <a:p>
            <a:pPr marL="342900" indent="-342900" eaLnBrk="0" hangingPunct="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defRPr/>
            </a:pPr>
            <a:r>
              <a:rPr kumimoji="1" lang="en-US" kern="0" dirty="0" smtClean="0">
                <a:solidFill>
                  <a:srgbClr val="000000"/>
                </a:solidFill>
                <a:latin typeface="Symbol" pitchFamily="18" charset="2"/>
                <a:cs typeface="Arial" charset="0"/>
              </a:rPr>
              <a:t>r</a:t>
            </a:r>
            <a:r>
              <a:rPr kumimoji="1" lang="en-US" kern="0" baseline="-25000" dirty="0" smtClean="0">
                <a:solidFill>
                  <a:srgbClr val="000000"/>
                </a:solidFill>
                <a:cs typeface="Arial" charset="0"/>
              </a:rPr>
              <a:t>x1,x3 * </a:t>
            </a:r>
            <a:r>
              <a:rPr kumimoji="1" lang="en-US" kern="0" dirty="0" smtClean="0">
                <a:solidFill>
                  <a:srgbClr val="000000"/>
                </a:solidFill>
                <a:latin typeface="Symbol" pitchFamily="18" charset="2"/>
                <a:cs typeface="Arial" charset="0"/>
              </a:rPr>
              <a:t>r</a:t>
            </a:r>
            <a:r>
              <a:rPr kumimoji="1" lang="en-US" kern="0" baseline="-25000" dirty="0" smtClean="0">
                <a:solidFill>
                  <a:srgbClr val="000000"/>
                </a:solidFill>
                <a:cs typeface="Arial" charset="0"/>
              </a:rPr>
              <a:t>x2,x4 =  </a:t>
            </a:r>
            <a:r>
              <a:rPr kumimoji="1" lang="en-US" kern="0" dirty="0" smtClean="0">
                <a:solidFill>
                  <a:srgbClr val="000000"/>
                </a:solidFill>
                <a:latin typeface="Symbol" pitchFamily="18" charset="2"/>
                <a:cs typeface="Arial" charset="0"/>
              </a:rPr>
              <a:t>r</a:t>
            </a:r>
            <a:r>
              <a:rPr kumimoji="1" lang="en-US" kern="0" baseline="-25000" dirty="0" smtClean="0">
                <a:solidFill>
                  <a:srgbClr val="000000"/>
                </a:solidFill>
                <a:cs typeface="Arial" charset="0"/>
              </a:rPr>
              <a:t>x1,x4 * </a:t>
            </a:r>
            <a:r>
              <a:rPr kumimoji="1" lang="en-US" kern="0" dirty="0" smtClean="0">
                <a:solidFill>
                  <a:srgbClr val="000000"/>
                </a:solidFill>
                <a:latin typeface="Symbol" pitchFamily="18" charset="2"/>
                <a:cs typeface="Arial" charset="0"/>
              </a:rPr>
              <a:t>r</a:t>
            </a:r>
            <a:r>
              <a:rPr kumimoji="1" lang="en-US" kern="0" baseline="-25000" dirty="0" smtClean="0">
                <a:solidFill>
                  <a:srgbClr val="000000"/>
                </a:solidFill>
                <a:cs typeface="Arial" charset="0"/>
              </a:rPr>
              <a:t>x2,x3</a:t>
            </a:r>
          </a:p>
          <a:p>
            <a:pPr marL="342900" indent="-342900" eaLnBrk="0" hangingPunct="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defRPr/>
            </a:pPr>
            <a:endParaRPr kumimoji="1" lang="en-US" i="0" kern="0" baseline="-25000" dirty="0" smtClean="0">
              <a:solidFill>
                <a:srgbClr val="000000"/>
              </a:solidFill>
              <a:cs typeface="Arial" charset="0"/>
            </a:endParaRPr>
          </a:p>
          <a:p>
            <a:pPr marL="342900" indent="-342900" eaLnBrk="0" hangingPunct="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defRPr/>
            </a:pPr>
            <a:endParaRPr kumimoji="1" lang="en-US" i="0" kern="0" baseline="-25000" dirty="0" smtClean="0">
              <a:solidFill>
                <a:srgbClr val="000000"/>
              </a:solidFill>
              <a:cs typeface="Arial" charset="0"/>
            </a:endParaRPr>
          </a:p>
          <a:p>
            <a:pPr marL="342900" indent="-342900" eaLnBrk="0" hangingPunct="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defRPr/>
            </a:pPr>
            <a:endParaRPr kumimoji="1" lang="en-US" kern="0" dirty="0" smtClean="0">
              <a:solidFill>
                <a:srgbClr val="000000"/>
              </a:solidFill>
              <a:cs typeface="Arial" charset="0"/>
            </a:endParaRPr>
          </a:p>
          <a:p>
            <a:pPr marL="342900" indent="-342900" eaLnBrk="0" hangingPunct="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defRPr/>
            </a:pPr>
            <a:endParaRPr kumimoji="1" lang="en-US" i="0" kern="0" dirty="0">
              <a:solidFill>
                <a:srgbClr val="000000"/>
              </a:solidFill>
              <a:cs typeface="Arial" charset="0"/>
            </a:endParaRPr>
          </a:p>
          <a:p>
            <a:pPr marL="342900" indent="-342900" eaLnBrk="0" hangingPunct="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Font typeface="Wingdings" pitchFamily="2" charset="2"/>
              <a:buNone/>
              <a:defRPr/>
            </a:pPr>
            <a:endParaRPr kumimoji="1" lang="en-US" sz="2000" i="0" kern="0" dirty="0">
              <a:solidFill>
                <a:srgbClr val="000000"/>
              </a:solidFill>
              <a:cs typeface="Arial" charset="0"/>
            </a:endParaRP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  <a:defRPr/>
            </a:pPr>
            <a:r>
              <a:rPr kumimoji="1" lang="en-US" sz="2000" i="0" kern="0" dirty="0">
                <a:solidFill>
                  <a:srgbClr val="000000"/>
                </a:solidFill>
                <a:cs typeface="Arial" charset="0"/>
              </a:rPr>
              <a:t> </a:t>
            </a: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4648200" y="4648200"/>
            <a:ext cx="2822575" cy="77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488" tIns="44450" rIns="90488" bIns="44450"/>
          <a:lstStyle/>
          <a:p>
            <a:pPr marL="342900" indent="-342900" eaLnBrk="0" hangingPunct="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Font typeface="Wingdings" pitchFamily="2" charset="2"/>
              <a:buNone/>
              <a:defRPr/>
            </a:pPr>
            <a:endParaRPr kumimoji="1" lang="en-US" sz="2000" i="0" kern="0" dirty="0">
              <a:solidFill>
                <a:srgbClr val="000000"/>
              </a:solidFill>
              <a:cs typeface="Arial" charset="0"/>
            </a:endParaRP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  <a:defRPr/>
            </a:pPr>
            <a:r>
              <a:rPr kumimoji="1" lang="en-US" sz="2000" i="0" kern="0" dirty="0">
                <a:solidFill>
                  <a:srgbClr val="000000"/>
                </a:solidFill>
                <a:cs typeface="Arial" charset="0"/>
              </a:rPr>
              <a:t> </a:t>
            </a:r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 bwMode="auto">
          <a:xfrm>
            <a:off x="1143000" y="4419600"/>
            <a:ext cx="3886200" cy="77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488" tIns="44450" rIns="90488" bIns="44450"/>
          <a:lstStyle/>
          <a:p>
            <a:pPr marL="342900" indent="-342900" eaLnBrk="0" hangingPunct="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defRPr/>
            </a:pPr>
            <a:endParaRPr kumimoji="1" lang="en-US" i="0" kern="0" baseline="-25000" dirty="0" smtClean="0">
              <a:solidFill>
                <a:srgbClr val="000000"/>
              </a:solidFill>
              <a:cs typeface="Arial" charset="0"/>
            </a:endParaRPr>
          </a:p>
          <a:p>
            <a:pPr marL="342900" indent="-342900" eaLnBrk="0" hangingPunct="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defRPr/>
            </a:pPr>
            <a:endParaRPr kumimoji="1" lang="en-US" kern="0" dirty="0" smtClean="0">
              <a:solidFill>
                <a:srgbClr val="000000"/>
              </a:solidFill>
              <a:cs typeface="Arial" charset="0"/>
            </a:endParaRPr>
          </a:p>
          <a:p>
            <a:pPr marL="342900" indent="-342900" eaLnBrk="0" hangingPunct="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defRPr/>
            </a:pPr>
            <a:endParaRPr kumimoji="1" lang="en-US" i="0" kern="0" dirty="0">
              <a:solidFill>
                <a:srgbClr val="000000"/>
              </a:solidFill>
              <a:cs typeface="Arial" charset="0"/>
            </a:endParaRPr>
          </a:p>
          <a:p>
            <a:pPr marL="342900" indent="-342900" eaLnBrk="0" hangingPunct="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Font typeface="Wingdings" pitchFamily="2" charset="2"/>
              <a:buNone/>
              <a:defRPr/>
            </a:pPr>
            <a:endParaRPr kumimoji="1" lang="en-US" sz="2000" i="0" kern="0" dirty="0">
              <a:solidFill>
                <a:srgbClr val="000000"/>
              </a:solidFill>
              <a:cs typeface="Arial" charset="0"/>
            </a:endParaRP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  <a:defRPr/>
            </a:pPr>
            <a:r>
              <a:rPr kumimoji="1" lang="en-US" sz="2000" i="0" kern="0" dirty="0">
                <a:solidFill>
                  <a:srgbClr val="000000"/>
                </a:solidFill>
                <a:cs typeface="Arial" charset="0"/>
              </a:rPr>
              <a:t> </a:t>
            </a:r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3581400" y="5334000"/>
            <a:ext cx="3886200" cy="77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488" tIns="44450" rIns="90488" bIns="44450"/>
          <a:lstStyle/>
          <a:p>
            <a:pPr marL="342900" indent="-342900" eaLnBrk="0" hangingPunct="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defRPr/>
            </a:pPr>
            <a:endParaRPr kumimoji="1" lang="en-US" kern="0" dirty="0" smtClean="0">
              <a:solidFill>
                <a:srgbClr val="000000"/>
              </a:solidFill>
              <a:cs typeface="Arial" charset="0"/>
            </a:endParaRPr>
          </a:p>
          <a:p>
            <a:pPr marL="342900" indent="-342900" eaLnBrk="0" hangingPunct="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defRPr/>
            </a:pPr>
            <a:endParaRPr kumimoji="1" lang="en-US" i="0" kern="0" dirty="0">
              <a:solidFill>
                <a:srgbClr val="000000"/>
              </a:solidFill>
              <a:cs typeface="Arial" charset="0"/>
            </a:endParaRPr>
          </a:p>
          <a:p>
            <a:pPr marL="342900" indent="-342900" eaLnBrk="0" hangingPunct="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Font typeface="Wingdings" pitchFamily="2" charset="2"/>
              <a:buNone/>
              <a:defRPr/>
            </a:pPr>
            <a:endParaRPr kumimoji="1" lang="en-US" sz="2000" i="0" kern="0" dirty="0">
              <a:solidFill>
                <a:srgbClr val="000000"/>
              </a:solidFill>
              <a:cs typeface="Arial" charset="0"/>
            </a:endParaRP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  <a:defRPr/>
            </a:pPr>
            <a:r>
              <a:rPr kumimoji="1" lang="en-US" sz="2000" i="0" kern="0" dirty="0">
                <a:solidFill>
                  <a:srgbClr val="000000"/>
                </a:solidFill>
                <a:cs typeface="Arial" charset="0"/>
              </a:rPr>
              <a:t> </a:t>
            </a:r>
          </a:p>
        </p:txBody>
      </p:sp>
      <p:sp>
        <p:nvSpPr>
          <p:cNvPr id="12" name="Rectangle 3"/>
          <p:cNvSpPr txBox="1">
            <a:spLocks noChangeArrowheads="1"/>
          </p:cNvSpPr>
          <p:nvPr/>
        </p:nvSpPr>
        <p:spPr bwMode="auto">
          <a:xfrm>
            <a:off x="4724400" y="3886200"/>
            <a:ext cx="38100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488" tIns="44450" rIns="90488" bIns="44450"/>
          <a:lstStyle/>
          <a:p>
            <a:pPr marL="342900" indent="-342900" eaLnBrk="0" hangingPunct="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defRPr/>
            </a:pPr>
            <a:r>
              <a:rPr kumimoji="1" lang="en-US" i="0" kern="0" dirty="0" smtClean="0">
                <a:solidFill>
                  <a:srgbClr val="000000"/>
                </a:solidFill>
                <a:latin typeface="Symbol" pitchFamily="18" charset="2"/>
                <a:cs typeface="Arial" charset="0"/>
              </a:rPr>
              <a:t>r</a:t>
            </a:r>
            <a:r>
              <a:rPr kumimoji="1" lang="en-US" i="0" kern="0" baseline="-25000" dirty="0" smtClean="0">
                <a:solidFill>
                  <a:srgbClr val="000000"/>
                </a:solidFill>
                <a:cs typeface="Arial" charset="0"/>
              </a:rPr>
              <a:t>x1,x2 </a:t>
            </a:r>
            <a:r>
              <a:rPr kumimoji="1" lang="en-US" i="0" kern="0" baseline="-25000" dirty="0">
                <a:solidFill>
                  <a:srgbClr val="000000"/>
                </a:solidFill>
                <a:cs typeface="Arial" charset="0"/>
              </a:rPr>
              <a:t>* </a:t>
            </a:r>
            <a:r>
              <a:rPr kumimoji="1" lang="en-US" i="0" kern="0" dirty="0" smtClean="0">
                <a:solidFill>
                  <a:srgbClr val="000000"/>
                </a:solidFill>
                <a:latin typeface="Symbol" pitchFamily="18" charset="2"/>
                <a:cs typeface="Arial" charset="0"/>
              </a:rPr>
              <a:t>r</a:t>
            </a:r>
            <a:r>
              <a:rPr kumimoji="1" lang="en-US" i="0" kern="0" baseline="-25000" dirty="0" smtClean="0">
                <a:solidFill>
                  <a:srgbClr val="000000"/>
                </a:solidFill>
                <a:cs typeface="Arial" charset="0"/>
              </a:rPr>
              <a:t>x3,x4  =  </a:t>
            </a:r>
            <a:r>
              <a:rPr kumimoji="1" lang="en-US" i="0" kern="0" dirty="0" smtClean="0">
                <a:solidFill>
                  <a:srgbClr val="000000"/>
                </a:solidFill>
                <a:latin typeface="Symbol" pitchFamily="18" charset="2"/>
                <a:cs typeface="Arial" charset="0"/>
              </a:rPr>
              <a:t>r</a:t>
            </a:r>
            <a:r>
              <a:rPr kumimoji="1" lang="en-US" i="0" kern="0" baseline="-25000" dirty="0" smtClean="0">
                <a:solidFill>
                  <a:srgbClr val="000000"/>
                </a:solidFill>
                <a:cs typeface="Arial" charset="0"/>
              </a:rPr>
              <a:t>x1,x3 </a:t>
            </a:r>
            <a:r>
              <a:rPr kumimoji="1" lang="en-US" i="0" kern="0" baseline="-25000" dirty="0">
                <a:solidFill>
                  <a:srgbClr val="000000"/>
                </a:solidFill>
                <a:cs typeface="Arial" charset="0"/>
              </a:rPr>
              <a:t>* </a:t>
            </a:r>
            <a:r>
              <a:rPr kumimoji="1" lang="en-US" i="0" kern="0" dirty="0" smtClean="0">
                <a:solidFill>
                  <a:srgbClr val="000000"/>
                </a:solidFill>
                <a:latin typeface="Symbol" pitchFamily="18" charset="2"/>
                <a:cs typeface="Arial" charset="0"/>
              </a:rPr>
              <a:t>r</a:t>
            </a:r>
            <a:r>
              <a:rPr kumimoji="1" lang="en-US" i="0" kern="0" baseline="-25000" dirty="0" smtClean="0">
                <a:solidFill>
                  <a:srgbClr val="000000"/>
                </a:solidFill>
                <a:cs typeface="Arial" charset="0"/>
              </a:rPr>
              <a:t>x2,x4</a:t>
            </a:r>
          </a:p>
          <a:p>
            <a:pPr marL="342900" indent="-342900" eaLnBrk="0" hangingPunct="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defRPr/>
            </a:pPr>
            <a:r>
              <a:rPr kumimoji="1" lang="en-US" kern="0" dirty="0" smtClean="0">
                <a:solidFill>
                  <a:srgbClr val="000000"/>
                </a:solidFill>
                <a:latin typeface="Symbol" pitchFamily="18" charset="2"/>
                <a:cs typeface="Arial" charset="0"/>
              </a:rPr>
              <a:t>r</a:t>
            </a:r>
            <a:r>
              <a:rPr kumimoji="1" lang="en-US" kern="0" baseline="-25000" dirty="0" smtClean="0">
                <a:solidFill>
                  <a:srgbClr val="000000"/>
                </a:solidFill>
                <a:cs typeface="Arial" charset="0"/>
              </a:rPr>
              <a:t>x1,x2 * </a:t>
            </a:r>
            <a:r>
              <a:rPr kumimoji="1" lang="en-US" kern="0" dirty="0" smtClean="0">
                <a:solidFill>
                  <a:srgbClr val="000000"/>
                </a:solidFill>
                <a:latin typeface="Symbol" pitchFamily="18" charset="2"/>
                <a:cs typeface="Arial" charset="0"/>
              </a:rPr>
              <a:t>r</a:t>
            </a:r>
            <a:r>
              <a:rPr kumimoji="1" lang="en-US" kern="0" baseline="-25000" dirty="0" smtClean="0">
                <a:solidFill>
                  <a:srgbClr val="000000"/>
                </a:solidFill>
                <a:cs typeface="Arial" charset="0"/>
              </a:rPr>
              <a:t>x3,x4  =  </a:t>
            </a:r>
            <a:r>
              <a:rPr kumimoji="1" lang="en-US" kern="0" dirty="0" smtClean="0">
                <a:solidFill>
                  <a:srgbClr val="000000"/>
                </a:solidFill>
                <a:latin typeface="Symbol" pitchFamily="18" charset="2"/>
                <a:cs typeface="Arial" charset="0"/>
              </a:rPr>
              <a:t>r</a:t>
            </a:r>
            <a:r>
              <a:rPr kumimoji="1" lang="en-US" kern="0" baseline="-25000" dirty="0" smtClean="0">
                <a:solidFill>
                  <a:srgbClr val="000000"/>
                </a:solidFill>
                <a:cs typeface="Arial" charset="0"/>
              </a:rPr>
              <a:t>x1,x4 * </a:t>
            </a:r>
            <a:r>
              <a:rPr kumimoji="1" lang="en-US" kern="0" dirty="0" smtClean="0">
                <a:solidFill>
                  <a:srgbClr val="000000"/>
                </a:solidFill>
                <a:latin typeface="Symbol" pitchFamily="18" charset="2"/>
                <a:cs typeface="Arial" charset="0"/>
              </a:rPr>
              <a:t>r</a:t>
            </a:r>
            <a:r>
              <a:rPr kumimoji="1" lang="en-US" kern="0" baseline="-25000" dirty="0" smtClean="0">
                <a:solidFill>
                  <a:srgbClr val="000000"/>
                </a:solidFill>
                <a:cs typeface="Arial" charset="0"/>
              </a:rPr>
              <a:t>x2,x3</a:t>
            </a:r>
          </a:p>
          <a:p>
            <a:pPr marL="342900" indent="-342900" eaLnBrk="0" hangingPunct="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defRPr/>
            </a:pPr>
            <a:r>
              <a:rPr kumimoji="1" lang="en-US" kern="0" dirty="0" smtClean="0">
                <a:solidFill>
                  <a:srgbClr val="000000"/>
                </a:solidFill>
                <a:latin typeface="Symbol" pitchFamily="18" charset="2"/>
                <a:cs typeface="Arial" charset="0"/>
              </a:rPr>
              <a:t>r</a:t>
            </a:r>
            <a:r>
              <a:rPr kumimoji="1" lang="en-US" kern="0" baseline="-25000" dirty="0" smtClean="0">
                <a:solidFill>
                  <a:srgbClr val="000000"/>
                </a:solidFill>
                <a:cs typeface="Arial" charset="0"/>
              </a:rPr>
              <a:t>x1,x3 * </a:t>
            </a:r>
            <a:r>
              <a:rPr kumimoji="1" lang="en-US" kern="0" dirty="0" smtClean="0">
                <a:solidFill>
                  <a:srgbClr val="000000"/>
                </a:solidFill>
                <a:latin typeface="Symbol" pitchFamily="18" charset="2"/>
                <a:cs typeface="Arial" charset="0"/>
              </a:rPr>
              <a:t>r</a:t>
            </a:r>
            <a:r>
              <a:rPr kumimoji="1" lang="en-US" kern="0" baseline="-25000" dirty="0" smtClean="0">
                <a:solidFill>
                  <a:srgbClr val="000000"/>
                </a:solidFill>
                <a:cs typeface="Arial" charset="0"/>
              </a:rPr>
              <a:t>x2,x4  =  </a:t>
            </a:r>
            <a:r>
              <a:rPr kumimoji="1" lang="en-US" kern="0" dirty="0" smtClean="0">
                <a:solidFill>
                  <a:srgbClr val="000000"/>
                </a:solidFill>
                <a:latin typeface="Symbol" pitchFamily="18" charset="2"/>
                <a:cs typeface="Arial" charset="0"/>
              </a:rPr>
              <a:t>r</a:t>
            </a:r>
            <a:r>
              <a:rPr kumimoji="1" lang="en-US" kern="0" baseline="-25000" dirty="0" smtClean="0">
                <a:solidFill>
                  <a:srgbClr val="000000"/>
                </a:solidFill>
                <a:cs typeface="Arial" charset="0"/>
              </a:rPr>
              <a:t>x1,x4 * </a:t>
            </a:r>
            <a:r>
              <a:rPr kumimoji="1" lang="en-US" kern="0" dirty="0" smtClean="0">
                <a:solidFill>
                  <a:srgbClr val="000000"/>
                </a:solidFill>
                <a:latin typeface="Symbol" pitchFamily="18" charset="2"/>
                <a:cs typeface="Arial" charset="0"/>
              </a:rPr>
              <a:t>r</a:t>
            </a:r>
            <a:r>
              <a:rPr kumimoji="1" lang="en-US" kern="0" baseline="-25000" dirty="0" smtClean="0">
                <a:solidFill>
                  <a:srgbClr val="000000"/>
                </a:solidFill>
                <a:cs typeface="Arial" charset="0"/>
              </a:rPr>
              <a:t>x2,x3</a:t>
            </a:r>
          </a:p>
          <a:p>
            <a:pPr marL="342900" indent="-342900" eaLnBrk="0" hangingPunct="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defRPr/>
            </a:pPr>
            <a:endParaRPr kumimoji="1" lang="en-US" i="0" kern="0" baseline="-25000" dirty="0" smtClean="0">
              <a:solidFill>
                <a:srgbClr val="000000"/>
              </a:solidFill>
              <a:cs typeface="Arial" charset="0"/>
            </a:endParaRPr>
          </a:p>
          <a:p>
            <a:pPr marL="342900" indent="-342900" eaLnBrk="0" hangingPunct="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defRPr/>
            </a:pPr>
            <a:endParaRPr kumimoji="1" lang="en-US" i="0" kern="0" baseline="-25000" dirty="0" smtClean="0">
              <a:solidFill>
                <a:srgbClr val="000000"/>
              </a:solidFill>
              <a:cs typeface="Arial" charset="0"/>
            </a:endParaRPr>
          </a:p>
          <a:p>
            <a:pPr marL="342900" indent="-342900" eaLnBrk="0" hangingPunct="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defRPr/>
            </a:pPr>
            <a:endParaRPr kumimoji="1" lang="en-US" kern="0" dirty="0" smtClean="0">
              <a:solidFill>
                <a:srgbClr val="000000"/>
              </a:solidFill>
              <a:cs typeface="Arial" charset="0"/>
            </a:endParaRPr>
          </a:p>
          <a:p>
            <a:pPr marL="342900" indent="-342900" eaLnBrk="0" hangingPunct="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defRPr/>
            </a:pPr>
            <a:endParaRPr kumimoji="1" lang="en-US" i="0" kern="0" dirty="0">
              <a:solidFill>
                <a:srgbClr val="000000"/>
              </a:solidFill>
              <a:cs typeface="Arial" charset="0"/>
            </a:endParaRPr>
          </a:p>
          <a:p>
            <a:pPr marL="342900" indent="-342900" eaLnBrk="0" hangingPunct="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Font typeface="Wingdings" pitchFamily="2" charset="2"/>
              <a:buNone/>
              <a:defRPr/>
            </a:pPr>
            <a:endParaRPr kumimoji="1" lang="en-US" sz="2000" i="0" kern="0" dirty="0">
              <a:solidFill>
                <a:srgbClr val="000000"/>
              </a:solidFill>
              <a:cs typeface="Arial" charset="0"/>
            </a:endParaRP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  <a:defRPr/>
            </a:pPr>
            <a:r>
              <a:rPr kumimoji="1" lang="en-US" sz="2000" i="0" kern="0" dirty="0">
                <a:solidFill>
                  <a:srgbClr val="000000"/>
                </a:solidFill>
                <a:cs typeface="Arial" charset="0"/>
              </a:rPr>
              <a:t> </a:t>
            </a:r>
          </a:p>
        </p:txBody>
      </p:sp>
      <p:grpSp>
        <p:nvGrpSpPr>
          <p:cNvPr id="17" name="Group 16"/>
          <p:cNvGrpSpPr/>
          <p:nvPr/>
        </p:nvGrpSpPr>
        <p:grpSpPr>
          <a:xfrm>
            <a:off x="6400800" y="4191000"/>
            <a:ext cx="76200" cy="1676400"/>
            <a:chOff x="6324600" y="4191000"/>
            <a:chExt cx="76200" cy="1676400"/>
          </a:xfrm>
        </p:grpSpPr>
        <p:cxnSp>
          <p:nvCxnSpPr>
            <p:cNvPr id="14" name="Straight Connector 13"/>
            <p:cNvCxnSpPr/>
            <p:nvPr/>
          </p:nvCxnSpPr>
          <p:spPr>
            <a:xfrm rot="16200000" flipH="1">
              <a:off x="6248400" y="4267200"/>
              <a:ext cx="228600" cy="76200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H="1">
              <a:off x="6248400" y="5715000"/>
              <a:ext cx="228600" cy="76200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Group 19"/>
          <p:cNvGrpSpPr/>
          <p:nvPr/>
        </p:nvGrpSpPr>
        <p:grpSpPr>
          <a:xfrm>
            <a:off x="5638800" y="4114800"/>
            <a:ext cx="2438400" cy="1752600"/>
            <a:chOff x="5638800" y="4114800"/>
            <a:chExt cx="2438400" cy="1752600"/>
          </a:xfrm>
        </p:grpSpPr>
        <p:sp>
          <p:nvSpPr>
            <p:cNvPr id="18" name="Rounded Rectangle 17"/>
            <p:cNvSpPr/>
            <p:nvPr/>
          </p:nvSpPr>
          <p:spPr>
            <a:xfrm>
              <a:off x="7391400" y="4114800"/>
              <a:ext cx="685800" cy="381000"/>
            </a:xfrm>
            <a:prstGeom prst="round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ounded Rectangle 18"/>
            <p:cNvSpPr/>
            <p:nvPr/>
          </p:nvSpPr>
          <p:spPr>
            <a:xfrm>
              <a:off x="5638800" y="5562600"/>
              <a:ext cx="609600" cy="304800"/>
            </a:xfrm>
            <a:prstGeom prst="round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FA8B8-09FE-4B5C-A59E-86258991AB61}" type="slidenum">
              <a:rPr lang="en-US"/>
              <a:pPr/>
              <a:t>22</a:t>
            </a:fld>
            <a:endParaRPr lang="en-US"/>
          </a:p>
        </p:txBody>
      </p:sp>
      <p:graphicFrame>
        <p:nvGraphicFramePr>
          <p:cNvPr id="97282" name="Object 2"/>
          <p:cNvGraphicFramePr>
            <a:graphicFrameLocks noChangeAspect="1"/>
          </p:cNvGraphicFramePr>
          <p:nvPr/>
        </p:nvGraphicFramePr>
        <p:xfrm>
          <a:off x="1854200" y="1066800"/>
          <a:ext cx="7038428" cy="2133600"/>
        </p:xfrm>
        <a:graphic>
          <a:graphicData uri="http://schemas.openxmlformats.org/presentationml/2006/ole">
            <p:oleObj spid="_x0000_s130050" name="Picture" r:id="rId3" imgW="5753160" imgH="1743120" progId="Word.Picture.8">
              <p:embed/>
            </p:oleObj>
          </a:graphicData>
        </a:graphic>
      </p:graphicFrame>
      <p:sp>
        <p:nvSpPr>
          <p:cNvPr id="97283" name="Rectangle 3"/>
          <p:cNvSpPr>
            <a:spLocks noChangeArrowheads="1"/>
          </p:cNvSpPr>
          <p:nvPr/>
        </p:nvSpPr>
        <p:spPr bwMode="auto">
          <a:xfrm>
            <a:off x="3200400" y="0"/>
            <a:ext cx="22098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280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Purify</a:t>
            </a:r>
          </a:p>
        </p:txBody>
      </p:sp>
      <p:sp>
        <p:nvSpPr>
          <p:cNvPr id="97284" name="Text Box 4"/>
          <p:cNvSpPr txBox="1">
            <a:spLocks noChangeArrowheads="1"/>
          </p:cNvSpPr>
          <p:nvPr/>
        </p:nvSpPr>
        <p:spPr bwMode="auto">
          <a:xfrm>
            <a:off x="381000" y="1066800"/>
            <a:ext cx="2362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>
                <a:latin typeface="Arial" pitchFamily="34" charset="0"/>
                <a:cs typeface="Arial" pitchFamily="34" charset="0"/>
              </a:rPr>
              <a:t>True Model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0" y="3733800"/>
            <a:ext cx="9144000" cy="2209800"/>
            <a:chOff x="0" y="3733800"/>
            <a:chExt cx="9144000" cy="2209800"/>
          </a:xfrm>
        </p:grpSpPr>
        <p:graphicFrame>
          <p:nvGraphicFramePr>
            <p:cNvPr id="130051" name="Object 3"/>
            <p:cNvGraphicFramePr>
              <a:graphicFrameLocks noChangeAspect="1"/>
            </p:cNvGraphicFramePr>
            <p:nvPr/>
          </p:nvGraphicFramePr>
          <p:xfrm>
            <a:off x="1636712" y="3733800"/>
            <a:ext cx="7507288" cy="2209800"/>
          </p:xfrm>
          <a:graphic>
            <a:graphicData uri="http://schemas.openxmlformats.org/presentationml/2006/ole">
              <p:oleObj spid="_x0000_s130051" name="Picture" r:id="rId4" imgW="5924520" imgH="1743120" progId="Word.Picture.8">
                <p:embed/>
              </p:oleObj>
            </a:graphicData>
          </a:graphic>
        </p:graphicFrame>
        <p:sp>
          <p:nvSpPr>
            <p:cNvPr id="8" name="Text Box 4"/>
            <p:cNvSpPr txBox="1">
              <a:spLocks noChangeArrowheads="1"/>
            </p:cNvSpPr>
            <p:nvPr/>
          </p:nvSpPr>
          <p:spPr bwMode="auto">
            <a:xfrm>
              <a:off x="0" y="3962400"/>
              <a:ext cx="2819400" cy="7078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000" dirty="0" smtClean="0">
                  <a:latin typeface="Arial" pitchFamily="34" charset="0"/>
                  <a:cs typeface="Arial" pitchFamily="34" charset="0"/>
                </a:rPr>
                <a:t>Initially Specified Measurement Model</a:t>
              </a:r>
              <a:endParaRPr lang="en-US" sz="2000" dirty="0">
                <a:latin typeface="Arial" pitchFamily="34" charset="0"/>
                <a:cs typeface="Arial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7" name="Rectangle 3"/>
          <p:cNvSpPr>
            <a:spLocks noChangeArrowheads="1"/>
          </p:cNvSpPr>
          <p:nvPr/>
        </p:nvSpPr>
        <p:spPr bwMode="auto">
          <a:xfrm>
            <a:off x="2209800" y="0"/>
            <a:ext cx="41148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320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Purify</a:t>
            </a:r>
          </a:p>
        </p:txBody>
      </p:sp>
      <p:sp>
        <p:nvSpPr>
          <p:cNvPr id="98308" name="Text Box 4"/>
          <p:cNvSpPr txBox="1">
            <a:spLocks noChangeArrowheads="1"/>
          </p:cNvSpPr>
          <p:nvPr/>
        </p:nvSpPr>
        <p:spPr bwMode="auto">
          <a:xfrm>
            <a:off x="1066800" y="914400"/>
            <a:ext cx="7467600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dirty="0" smtClean="0">
                <a:latin typeface="Arial" pitchFamily="34" charset="0"/>
                <a:cs typeface="Arial" pitchFamily="34" charset="0"/>
              </a:rPr>
              <a:t>Iteratively remove item whose removal most improves measurement model fit (tetrads or </a:t>
            </a:r>
            <a:r>
              <a:rPr lang="en-US" sz="2000" dirty="0" smtClean="0">
                <a:latin typeface="Symbol" pitchFamily="18" charset="2"/>
                <a:cs typeface="Arial" pitchFamily="34" charset="0"/>
              </a:rPr>
              <a:t>c</a:t>
            </a:r>
            <a:r>
              <a:rPr lang="en-US" sz="2000" baseline="30000" dirty="0" smtClean="0">
                <a:latin typeface="Arial" pitchFamily="34" charset="0"/>
                <a:cs typeface="Arial" pitchFamily="34" charset="0"/>
              </a:rPr>
              <a:t>2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)  </a:t>
            </a:r>
          </a:p>
          <a:p>
            <a:pPr>
              <a:spcBef>
                <a:spcPct val="50000"/>
              </a:spcBef>
            </a:pPr>
            <a:r>
              <a:rPr lang="en-US" sz="2000" dirty="0" smtClean="0">
                <a:latin typeface="Arial" pitchFamily="34" charset="0"/>
                <a:cs typeface="Arial" pitchFamily="34" charset="0"/>
              </a:rPr>
              <a:t>– stop when confirmatory fit is acceptable</a:t>
            </a:r>
            <a:endParaRPr lang="en-US" sz="2000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304800" y="2286000"/>
            <a:ext cx="7634288" cy="2017713"/>
            <a:chOff x="304800" y="2187576"/>
            <a:chExt cx="7942744" cy="2116138"/>
          </a:xfrm>
        </p:grpSpPr>
        <p:graphicFrame>
          <p:nvGraphicFramePr>
            <p:cNvPr id="98306" name="Object 2"/>
            <p:cNvGraphicFramePr>
              <a:graphicFrameLocks noChangeAspect="1"/>
            </p:cNvGraphicFramePr>
            <p:nvPr/>
          </p:nvGraphicFramePr>
          <p:xfrm>
            <a:off x="1735121" y="2187576"/>
            <a:ext cx="6512423" cy="2116138"/>
          </p:xfrm>
          <a:graphic>
            <a:graphicData uri="http://schemas.openxmlformats.org/presentationml/2006/ole">
              <p:oleObj spid="_x0000_s131074" name="Picture" r:id="rId3" imgW="5924520" imgH="1924200" progId="Word.Picture.8">
                <p:embed/>
              </p:oleObj>
            </a:graphicData>
          </a:graphic>
        </p:graphicFrame>
        <p:sp>
          <p:nvSpPr>
            <p:cNvPr id="8" name="Text Box 4"/>
            <p:cNvSpPr txBox="1">
              <a:spLocks noChangeArrowheads="1"/>
            </p:cNvSpPr>
            <p:nvPr/>
          </p:nvSpPr>
          <p:spPr bwMode="auto">
            <a:xfrm>
              <a:off x="304800" y="2667000"/>
              <a:ext cx="160020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800" dirty="0" smtClean="0">
                  <a:latin typeface="Arial" pitchFamily="34" charset="0"/>
                  <a:cs typeface="Arial" pitchFamily="34" charset="0"/>
                </a:rPr>
                <a:t>Remove x4</a:t>
              </a:r>
              <a:endParaRPr lang="en-US" sz="1800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304800" y="4560888"/>
            <a:ext cx="7354888" cy="1912937"/>
            <a:chOff x="304800" y="4560888"/>
            <a:chExt cx="7354888" cy="1912937"/>
          </a:xfrm>
        </p:grpSpPr>
        <p:graphicFrame>
          <p:nvGraphicFramePr>
            <p:cNvPr id="131075" name="Object 3"/>
            <p:cNvGraphicFramePr>
              <a:graphicFrameLocks noChangeAspect="1"/>
            </p:cNvGraphicFramePr>
            <p:nvPr/>
          </p:nvGraphicFramePr>
          <p:xfrm>
            <a:off x="1714500" y="4560888"/>
            <a:ext cx="5945188" cy="1912937"/>
          </p:xfrm>
          <a:graphic>
            <a:graphicData uri="http://schemas.openxmlformats.org/presentationml/2006/ole">
              <p:oleObj spid="_x0000_s131075" name="Picture" r:id="rId4" imgW="5829480" imgH="1876320" progId="Word.Picture.8">
                <p:embed/>
              </p:oleObj>
            </a:graphicData>
          </a:graphic>
        </p:graphicFrame>
        <p:sp>
          <p:nvSpPr>
            <p:cNvPr id="9" name="Text Box 4"/>
            <p:cNvSpPr txBox="1">
              <a:spLocks noChangeArrowheads="1"/>
            </p:cNvSpPr>
            <p:nvPr/>
          </p:nvSpPr>
          <p:spPr bwMode="auto">
            <a:xfrm>
              <a:off x="304800" y="4800600"/>
              <a:ext cx="160020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800" dirty="0" smtClean="0">
                  <a:latin typeface="Arial" pitchFamily="34" charset="0"/>
                  <a:cs typeface="Arial" pitchFamily="34" charset="0"/>
                </a:rPr>
                <a:t>Remove z2</a:t>
              </a:r>
              <a:endParaRPr lang="en-US" sz="1800" dirty="0">
                <a:latin typeface="Arial" pitchFamily="34" charset="0"/>
                <a:cs typeface="Arial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AE3C7-BAD4-4BA4-8B55-18AEC5F82958}" type="slidenum">
              <a:rPr lang="en-US"/>
              <a:pPr/>
              <a:t>24</a:t>
            </a:fld>
            <a:endParaRPr lang="en-US"/>
          </a:p>
        </p:txBody>
      </p:sp>
      <p:graphicFrame>
        <p:nvGraphicFramePr>
          <p:cNvPr id="99330" name="Object 2"/>
          <p:cNvGraphicFramePr>
            <a:graphicFrameLocks noChangeAspect="1"/>
          </p:cNvGraphicFramePr>
          <p:nvPr/>
        </p:nvGraphicFramePr>
        <p:xfrm>
          <a:off x="801688" y="3236913"/>
          <a:ext cx="7362825" cy="2595562"/>
        </p:xfrm>
        <a:graphic>
          <a:graphicData uri="http://schemas.openxmlformats.org/presentationml/2006/ole">
            <p:oleObj spid="_x0000_s132098" name="Picture" r:id="rId3" imgW="5810400" imgH="2048040" progId="Word.Picture.8">
              <p:embed/>
            </p:oleObj>
          </a:graphicData>
        </a:graphic>
      </p:graphicFrame>
      <p:sp>
        <p:nvSpPr>
          <p:cNvPr id="99331" name="Rectangle 3"/>
          <p:cNvSpPr>
            <a:spLocks noChangeArrowheads="1"/>
          </p:cNvSpPr>
          <p:nvPr/>
        </p:nvSpPr>
        <p:spPr bwMode="auto">
          <a:xfrm>
            <a:off x="2209800" y="152400"/>
            <a:ext cx="41148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320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Purify</a:t>
            </a:r>
          </a:p>
        </p:txBody>
      </p:sp>
      <p:sp>
        <p:nvSpPr>
          <p:cNvPr id="99332" name="Text Box 4"/>
          <p:cNvSpPr txBox="1">
            <a:spLocks noChangeArrowheads="1"/>
          </p:cNvSpPr>
          <p:nvPr/>
        </p:nvSpPr>
        <p:spPr bwMode="auto">
          <a:xfrm>
            <a:off x="2209800" y="1600200"/>
            <a:ext cx="5029200" cy="861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dirty="0" smtClean="0">
                <a:latin typeface="Arial" pitchFamily="34" charset="0"/>
                <a:cs typeface="Arial" pitchFamily="34" charset="0"/>
              </a:rPr>
              <a:t>Detectibly Pure Subset of Items </a:t>
            </a:r>
          </a:p>
          <a:p>
            <a:pPr>
              <a:spcBef>
                <a:spcPct val="50000"/>
              </a:spcBef>
            </a:pPr>
            <a:r>
              <a:rPr lang="en-US" sz="2000" dirty="0" smtClean="0">
                <a:latin typeface="Arial" pitchFamily="34" charset="0"/>
                <a:cs typeface="Arial" pitchFamily="34" charset="0"/>
              </a:rPr>
              <a:t>Detectibly Pure Measurement Model</a:t>
            </a:r>
            <a:endParaRPr lang="en-US" sz="2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0A6E96F-964E-4151-85FD-6D8A401D86D2}" type="slidenum">
              <a:rPr lang="en-US">
                <a:latin typeface="Times New Roman" pitchFamily="-128" charset="0"/>
              </a:rPr>
              <a:pPr/>
              <a:t>25</a:t>
            </a:fld>
            <a:endParaRPr lang="en-US">
              <a:latin typeface="Times New Roman" pitchFamily="-128" charset="0"/>
            </a:endParaRPr>
          </a:p>
        </p:txBody>
      </p:sp>
      <p:pic>
        <p:nvPicPr>
          <p:cNvPr id="25395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7400" y="1295400"/>
            <a:ext cx="4786312" cy="52747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2057400" y="0"/>
            <a:ext cx="50292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Purify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76200"/>
            <a:ext cx="7086600" cy="838200"/>
          </a:xfrm>
        </p:spPr>
        <p:txBody>
          <a:bodyPr/>
          <a:lstStyle/>
          <a:p>
            <a:r>
              <a:rPr lang="en-US" sz="2800" dirty="0">
                <a:latin typeface="Arial" pitchFamily="34" charset="0"/>
                <a:cs typeface="Arial" pitchFamily="34" charset="0"/>
              </a:rPr>
              <a:t>How a pure measurement model is useful</a:t>
            </a:r>
          </a:p>
        </p:txBody>
      </p:sp>
      <p:sp>
        <p:nvSpPr>
          <p:cNvPr id="54276" name="Oval 4"/>
          <p:cNvSpPr>
            <a:spLocks noChangeArrowheads="1"/>
          </p:cNvSpPr>
          <p:nvPr/>
        </p:nvSpPr>
        <p:spPr bwMode="auto">
          <a:xfrm>
            <a:off x="2590800" y="3352800"/>
            <a:ext cx="533400" cy="533400"/>
          </a:xfrm>
          <a:prstGeom prst="ellipse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4277" name="Oval 5"/>
          <p:cNvSpPr>
            <a:spLocks noChangeArrowheads="1"/>
          </p:cNvSpPr>
          <p:nvPr/>
        </p:nvSpPr>
        <p:spPr bwMode="auto">
          <a:xfrm>
            <a:off x="5943600" y="3962400"/>
            <a:ext cx="533400" cy="533400"/>
          </a:xfrm>
          <a:prstGeom prst="ellipse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240642" name="Object 2"/>
          <p:cNvGraphicFramePr>
            <a:graphicFrameLocks noChangeAspect="1"/>
          </p:cNvGraphicFramePr>
          <p:nvPr/>
        </p:nvGraphicFramePr>
        <p:xfrm>
          <a:off x="990600" y="1066800"/>
          <a:ext cx="7362825" cy="2595562"/>
        </p:xfrm>
        <a:graphic>
          <a:graphicData uri="http://schemas.openxmlformats.org/presentationml/2006/ole">
            <p:oleObj spid="_x0000_s240642" name="Picture" r:id="rId3" imgW="5810400" imgH="2048040" progId="Word.Picture.8">
              <p:embed/>
            </p:oleObj>
          </a:graphicData>
        </a:graphic>
      </p:graphicFrame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838200" y="3962400"/>
            <a:ext cx="82296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457200" indent="-457200">
              <a:spcBef>
                <a:spcPct val="50000"/>
              </a:spcBef>
              <a:buFont typeface="+mj-lt"/>
              <a:buAutoNum type="arabicPeriod"/>
            </a:pPr>
            <a:r>
              <a:rPr lang="en-US" sz="2000" dirty="0" smtClean="0">
                <a:latin typeface="Arial" pitchFamily="34" charset="0"/>
                <a:cs typeface="Arial" pitchFamily="34" charset="0"/>
              </a:rPr>
              <a:t>Consistently estimate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covariances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/correlations among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latents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US" sz="2000" dirty="0" smtClean="0">
                <a:latin typeface="Arial" pitchFamily="34" charset="0"/>
                <a:cs typeface="Arial" pitchFamily="34" charset="0"/>
              </a:rPr>
            </a:br>
            <a:r>
              <a:rPr lang="en-US" sz="2000" dirty="0" smtClean="0">
                <a:latin typeface="Arial" pitchFamily="34" charset="0"/>
                <a:cs typeface="Arial" pitchFamily="34" charset="0"/>
              </a:rPr>
              <a:t>- test conditional independence with </a:t>
            </a:r>
            <a:r>
              <a:rPr lang="en-US" sz="2000" i="1" dirty="0" smtClean="0">
                <a:latin typeface="Arial" pitchFamily="34" charset="0"/>
                <a:cs typeface="Arial" pitchFamily="34" charset="0"/>
              </a:rPr>
              <a:t>estimated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smtClean="0">
                <a:latin typeface="Arial" pitchFamily="34" charset="0"/>
                <a:cs typeface="Arial" pitchFamily="34" charset="0"/>
              </a:rPr>
              <a:t>latent correlations</a:t>
            </a:r>
            <a:endParaRPr lang="en-US" sz="20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838200" y="5257800"/>
            <a:ext cx="82296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457200" indent="-457200">
              <a:spcBef>
                <a:spcPct val="50000"/>
              </a:spcBef>
              <a:buFont typeface="+mj-lt"/>
              <a:buAutoNum type="arabicPeriod" startAt="2"/>
            </a:pPr>
            <a:r>
              <a:rPr lang="en-US" sz="2000" dirty="0" smtClean="0">
                <a:latin typeface="Arial" pitchFamily="34" charset="0"/>
                <a:cs typeface="Arial" pitchFamily="34" charset="0"/>
              </a:rPr>
              <a:t>Test for conditional independence among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latents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directly</a:t>
            </a:r>
            <a:endParaRPr lang="en-US" sz="2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0"/>
            <a:ext cx="7772400" cy="762000"/>
          </a:xfrm>
        </p:spPr>
        <p:txBody>
          <a:bodyPr/>
          <a:lstStyle/>
          <a:p>
            <a:r>
              <a:rPr lang="en-US" sz="2800" dirty="0" smtClean="0">
                <a:latin typeface="Arial" pitchFamily="34" charset="0"/>
                <a:cs typeface="Arial" pitchFamily="34" charset="0"/>
              </a:rPr>
              <a:t>2. Test conditional independence relations among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latents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directly</a:t>
            </a:r>
            <a:endParaRPr lang="en-US" sz="28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4275" name="Picture 3" descr="factormode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1905000"/>
            <a:ext cx="5245100" cy="3630264"/>
          </a:xfrm>
          <a:prstGeom prst="rect">
            <a:avLst/>
          </a:prstGeom>
          <a:noFill/>
        </p:spPr>
      </p:pic>
      <p:sp>
        <p:nvSpPr>
          <p:cNvPr id="54276" name="Oval 4"/>
          <p:cNvSpPr>
            <a:spLocks noChangeArrowheads="1"/>
          </p:cNvSpPr>
          <p:nvPr/>
        </p:nvSpPr>
        <p:spPr bwMode="auto">
          <a:xfrm>
            <a:off x="2590800" y="3352800"/>
            <a:ext cx="533400" cy="533400"/>
          </a:xfrm>
          <a:prstGeom prst="ellipse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4277" name="Oval 5"/>
          <p:cNvSpPr>
            <a:spLocks noChangeArrowheads="1"/>
          </p:cNvSpPr>
          <p:nvPr/>
        </p:nvSpPr>
        <p:spPr bwMode="auto">
          <a:xfrm>
            <a:off x="5943600" y="3962400"/>
            <a:ext cx="533400" cy="533400"/>
          </a:xfrm>
          <a:prstGeom prst="ellipse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3429000" y="3657600"/>
            <a:ext cx="2590800" cy="766465"/>
            <a:chOff x="2857500" y="3886200"/>
            <a:chExt cx="3352800" cy="995065"/>
          </a:xfrm>
        </p:grpSpPr>
        <p:cxnSp>
          <p:nvCxnSpPr>
            <p:cNvPr id="54278" name="AutoShape 6"/>
            <p:cNvCxnSpPr>
              <a:cxnSpLocks noChangeShapeType="1"/>
              <a:stCxn id="54276" idx="4"/>
              <a:endCxn id="54277" idx="4"/>
            </p:cNvCxnSpPr>
            <p:nvPr/>
          </p:nvCxnSpPr>
          <p:spPr bwMode="auto">
            <a:xfrm rot="16200000" flipH="1">
              <a:off x="4229100" y="2514600"/>
              <a:ext cx="609600" cy="3352800"/>
            </a:xfrm>
            <a:prstGeom prst="curvedConnector3">
              <a:avLst>
                <a:gd name="adj1" fmla="val 137500"/>
              </a:avLst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</p:cxnSp>
        <p:sp>
          <p:nvSpPr>
            <p:cNvPr id="7" name="TextBox 6"/>
            <p:cNvSpPr txBox="1"/>
            <p:nvPr/>
          </p:nvSpPr>
          <p:spPr>
            <a:xfrm>
              <a:off x="2895600" y="4419600"/>
              <a:ext cx="8382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C00000"/>
                  </a:solidFill>
                  <a:latin typeface="Symbol" pitchFamily="18" charset="2"/>
                </a:rPr>
                <a:t>b</a:t>
              </a:r>
              <a:r>
                <a:rPr lang="en-US" baseline="-25000" dirty="0" smtClean="0">
                  <a:solidFill>
                    <a:srgbClr val="C00000"/>
                  </a:solidFill>
                </a:rPr>
                <a:t>21</a:t>
              </a:r>
              <a:endParaRPr lang="en-US" baseline="-25000" dirty="0">
                <a:solidFill>
                  <a:srgbClr val="C00000"/>
                </a:solidFill>
              </a:endParaRPr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2133600" y="6019800"/>
            <a:ext cx="6096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  <a:latin typeface="Symbol" pitchFamily="18" charset="2"/>
                <a:cs typeface="Arial" pitchFamily="34" charset="0"/>
              </a:rPr>
              <a:t>b</a:t>
            </a:r>
            <a:r>
              <a:rPr lang="en-US" baseline="-250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21</a:t>
            </a:r>
            <a:r>
              <a:rPr lang="en-US" baseline="-25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= 0    </a:t>
            </a:r>
            <a:r>
              <a:rPr lang="en-US" dirty="0" smtClean="0">
                <a:latin typeface="Arial" pitchFamily="34" charset="0"/>
                <a:cs typeface="Arial" pitchFamily="34" charset="0"/>
                <a:sym typeface="Symbol"/>
              </a:rPr>
              <a:t>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  L</a:t>
            </a:r>
            <a:r>
              <a:rPr lang="en-US" baseline="-25000" dirty="0" smtClean="0">
                <a:latin typeface="Arial" pitchFamily="34" charset="0"/>
                <a:cs typeface="Arial" pitchFamily="34" charset="0"/>
              </a:rPr>
              <a:t>1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_||_ L</a:t>
            </a:r>
            <a:r>
              <a:rPr lang="en-US" baseline="-25000" dirty="0" smtClean="0">
                <a:latin typeface="Arial" pitchFamily="34" charset="0"/>
                <a:cs typeface="Arial" pitchFamily="34" charset="0"/>
              </a:rPr>
              <a:t>2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|  {Q</a:t>
            </a:r>
            <a:r>
              <a:rPr lang="en-US" baseline="-25000" dirty="0" smtClean="0">
                <a:latin typeface="Arial" pitchFamily="34" charset="0"/>
                <a:cs typeface="Arial" pitchFamily="34" charset="0"/>
              </a:rPr>
              <a:t>1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, Q</a:t>
            </a:r>
            <a:r>
              <a:rPr lang="en-US" baseline="-25000" dirty="0" smtClean="0">
                <a:latin typeface="Arial" pitchFamily="34" charset="0"/>
                <a:cs typeface="Arial" pitchFamily="34" charset="0"/>
              </a:rPr>
              <a:t>2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, ...,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Q</a:t>
            </a:r>
            <a:r>
              <a:rPr lang="en-US" baseline="-25000" dirty="0" err="1" smtClean="0">
                <a:latin typeface="Arial" pitchFamily="34" charset="0"/>
                <a:cs typeface="Arial" pitchFamily="34" charset="0"/>
              </a:rPr>
              <a:t>n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}</a:t>
            </a:r>
            <a:endParaRPr lang="en-US" baseline="-25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981200" y="1143000"/>
            <a:ext cx="53721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Question: L</a:t>
            </a:r>
            <a:r>
              <a:rPr lang="en-US" baseline="-25000" dirty="0" smtClean="0">
                <a:latin typeface="Arial" pitchFamily="34" charset="0"/>
                <a:cs typeface="Arial" pitchFamily="34" charset="0"/>
              </a:rPr>
              <a:t>1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_||_ L</a:t>
            </a:r>
            <a:r>
              <a:rPr lang="en-US" baseline="-25000" dirty="0" smtClean="0">
                <a:latin typeface="Arial" pitchFamily="34" charset="0"/>
                <a:cs typeface="Arial" pitchFamily="34" charset="0"/>
              </a:rPr>
              <a:t>2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|  {Q</a:t>
            </a:r>
            <a:r>
              <a:rPr lang="en-US" baseline="-25000" dirty="0" smtClean="0">
                <a:latin typeface="Arial" pitchFamily="34" charset="0"/>
                <a:cs typeface="Arial" pitchFamily="34" charset="0"/>
              </a:rPr>
              <a:t>1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, Q</a:t>
            </a:r>
            <a:r>
              <a:rPr lang="en-US" baseline="-25000" dirty="0" smtClean="0">
                <a:latin typeface="Arial" pitchFamily="34" charset="0"/>
                <a:cs typeface="Arial" pitchFamily="34" charset="0"/>
              </a:rPr>
              <a:t>2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, ...,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Q</a:t>
            </a:r>
            <a:r>
              <a:rPr lang="en-US" baseline="-25000" dirty="0" err="1" smtClean="0">
                <a:latin typeface="Arial" pitchFamily="34" charset="0"/>
                <a:cs typeface="Arial" pitchFamily="34" charset="0"/>
              </a:rPr>
              <a:t>n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}</a:t>
            </a:r>
            <a:endParaRPr lang="en-US" baseline="-25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332D31C-3B46-4B71-80C4-32E5E02BB7A9}" type="slidenum">
              <a:rPr lang="en-US">
                <a:latin typeface="Times New Roman" pitchFamily="-128" charset="0"/>
              </a:rPr>
              <a:pPr/>
              <a:t>28</a:t>
            </a:fld>
            <a:endParaRPr lang="en-US">
              <a:latin typeface="Times New Roman" pitchFamily="-128" charset="0"/>
            </a:endParaRPr>
          </a:p>
        </p:txBody>
      </p:sp>
      <p:sp>
        <p:nvSpPr>
          <p:cNvPr id="4100" name="Rectangle 2"/>
          <p:cNvSpPr>
            <a:spLocks noGrp="1" noChangeArrowheads="1"/>
          </p:cNvSpPr>
          <p:nvPr>
            <p:ph type="title"/>
          </p:nvPr>
        </p:nvSpPr>
        <p:spPr>
          <a:xfrm>
            <a:off x="2057400" y="0"/>
            <a:ext cx="5029200" cy="914400"/>
          </a:xfrm>
        </p:spPr>
        <p:txBody>
          <a:bodyPr/>
          <a:lstStyle/>
          <a:p>
            <a:pPr eaLnBrk="1" hangingPunct="1"/>
            <a:r>
              <a:rPr lang="en-US" sz="3200" dirty="0" err="1" smtClean="0">
                <a:latin typeface="Arial" pitchFamily="34" charset="0"/>
                <a:cs typeface="Arial" pitchFamily="34" charset="0"/>
              </a:rPr>
              <a:t>MIMbuild</a:t>
            </a:r>
            <a:endParaRPr lang="en-US" sz="32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101" name="Text Box 3"/>
          <p:cNvSpPr txBox="1">
            <a:spLocks noChangeArrowheads="1"/>
          </p:cNvSpPr>
          <p:nvPr/>
        </p:nvSpPr>
        <p:spPr bwMode="auto">
          <a:xfrm>
            <a:off x="1524000" y="3124200"/>
            <a:ext cx="6172200" cy="120032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 algn="ctr">
              <a:spcBef>
                <a:spcPct val="50000"/>
              </a:spcBef>
            </a:pPr>
            <a:r>
              <a:rPr lang="en-US" sz="1800" dirty="0" err="1" smtClean="0">
                <a:latin typeface="Arial" pitchFamily="34" charset="0"/>
                <a:cs typeface="Arial" pitchFamily="34" charset="0"/>
              </a:rPr>
              <a:t>MIMbuild</a:t>
            </a:r>
            <a:endParaRPr lang="en-US" sz="1800" dirty="0" smtClean="0">
              <a:latin typeface="Arial" pitchFamily="34" charset="0"/>
              <a:cs typeface="Arial" pitchFamily="34" charset="0"/>
            </a:endParaRPr>
          </a:p>
          <a:p>
            <a:pPr marL="457200" indent="-457200" algn="ctr">
              <a:spcBef>
                <a:spcPct val="50000"/>
              </a:spcBef>
            </a:pPr>
            <a:r>
              <a:rPr lang="en-US" sz="1800" dirty="0" smtClean="0">
                <a:latin typeface="Arial" pitchFamily="34" charset="0"/>
                <a:cs typeface="Arial" pitchFamily="34" charset="0"/>
              </a:rPr>
              <a:t>PC algorithm with independence tests </a:t>
            </a:r>
          </a:p>
          <a:p>
            <a:pPr marL="457200" indent="-457200" algn="ctr">
              <a:spcBef>
                <a:spcPct val="50000"/>
              </a:spcBef>
            </a:pPr>
            <a:r>
              <a:rPr lang="en-US" sz="1800" dirty="0" smtClean="0">
                <a:latin typeface="Arial" pitchFamily="34" charset="0"/>
                <a:cs typeface="Arial" pitchFamily="34" charset="0"/>
              </a:rPr>
              <a:t>performed directly on latent variables   </a:t>
            </a:r>
            <a:endParaRPr lang="en-US" sz="1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1371600" y="4953000"/>
            <a:ext cx="6705600" cy="78483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>
              <a:spcBef>
                <a:spcPct val="50000"/>
              </a:spcBef>
            </a:pPr>
            <a:r>
              <a:rPr lang="en-US" sz="1800" dirty="0" smtClean="0">
                <a:latin typeface="Arial" pitchFamily="34" charset="0"/>
                <a:cs typeface="Arial" pitchFamily="34" charset="0"/>
              </a:rPr>
              <a:t>Output:    	Equivalence class of </a:t>
            </a:r>
            <a:r>
              <a:rPr lang="en-US" sz="1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structural models</a:t>
            </a:r>
            <a:r>
              <a:rPr lang="en-US" sz="1800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 marL="457200" indent="-457200">
              <a:spcBef>
                <a:spcPct val="50000"/>
              </a:spcBef>
            </a:pPr>
            <a:r>
              <a:rPr lang="en-US" sz="1800" dirty="0" smtClean="0">
                <a:latin typeface="Arial" pitchFamily="34" charset="0"/>
                <a:cs typeface="Arial" pitchFamily="34" charset="0"/>
              </a:rPr>
              <a:t>			over the latent variables</a:t>
            </a:r>
            <a:endParaRPr lang="en-US" sz="1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 Box 3"/>
          <p:cNvSpPr txBox="1">
            <a:spLocks noChangeArrowheads="1"/>
          </p:cNvSpPr>
          <p:nvPr/>
        </p:nvSpPr>
        <p:spPr bwMode="auto">
          <a:xfrm>
            <a:off x="2209800" y="1295400"/>
            <a:ext cx="5105400" cy="120032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>
              <a:spcBef>
                <a:spcPct val="50000"/>
              </a:spcBef>
            </a:pPr>
            <a:r>
              <a:rPr lang="en-US" sz="1800" dirty="0" smtClean="0">
                <a:latin typeface="Arial" pitchFamily="34" charset="0"/>
                <a:cs typeface="Arial" pitchFamily="34" charset="0"/>
              </a:rPr>
              <a:t>Input:   </a:t>
            </a:r>
          </a:p>
          <a:p>
            <a:pPr marL="457200" indent="-457200">
              <a:spcBef>
                <a:spcPct val="50000"/>
              </a:spcBef>
            </a:pPr>
            <a:r>
              <a:rPr lang="en-US" sz="1800" dirty="0" smtClean="0">
                <a:latin typeface="Arial" pitchFamily="34" charset="0"/>
                <a:cs typeface="Arial" pitchFamily="34" charset="0"/>
              </a:rPr>
              <a:t>    - Purified Measurement Model</a:t>
            </a:r>
          </a:p>
          <a:p>
            <a:pPr marL="457200" indent="-457200">
              <a:spcBef>
                <a:spcPct val="50000"/>
              </a:spcBef>
            </a:pPr>
            <a:r>
              <a:rPr lang="en-US" sz="1800" dirty="0" smtClean="0">
                <a:latin typeface="Arial" pitchFamily="34" charset="0"/>
                <a:cs typeface="Arial" pitchFamily="34" charset="0"/>
              </a:rPr>
              <a:t>    - </a:t>
            </a:r>
            <a:r>
              <a:rPr lang="en-US" sz="1800" dirty="0" smtClean="0">
                <a:solidFill>
                  <a:srgbClr val="007635"/>
                </a:solidFill>
                <a:latin typeface="Arial" pitchFamily="34" charset="0"/>
                <a:cs typeface="Arial" pitchFamily="34" charset="0"/>
              </a:rPr>
              <a:t>Covariance matrix</a:t>
            </a:r>
            <a:r>
              <a:rPr lang="en-US" sz="1800" dirty="0" smtClean="0">
                <a:latin typeface="Arial" pitchFamily="34" charset="0"/>
                <a:cs typeface="Arial" pitchFamily="34" charset="0"/>
              </a:rPr>
              <a:t> over set of pure items  </a:t>
            </a:r>
            <a:endParaRPr lang="en-US" sz="1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Down Arrow 9"/>
          <p:cNvSpPr/>
          <p:nvPr/>
        </p:nvSpPr>
        <p:spPr>
          <a:xfrm>
            <a:off x="4648200" y="2590800"/>
            <a:ext cx="228600" cy="4572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Down Arrow 10"/>
          <p:cNvSpPr/>
          <p:nvPr/>
        </p:nvSpPr>
        <p:spPr>
          <a:xfrm>
            <a:off x="4572000" y="4419600"/>
            <a:ext cx="228600" cy="4572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0A6E96F-964E-4151-85FD-6D8A401D86D2}" type="slidenum">
              <a:rPr lang="en-US">
                <a:latin typeface="Times New Roman" pitchFamily="-128" charset="0"/>
              </a:rPr>
              <a:pPr/>
              <a:t>29</a:t>
            </a:fld>
            <a:endParaRPr lang="en-US">
              <a:latin typeface="Times New Roman" pitchFamily="-128" charset="0"/>
            </a:endParaRPr>
          </a:p>
        </p:txBody>
      </p:sp>
      <p:pic>
        <p:nvPicPr>
          <p:cNvPr id="25395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1163077"/>
            <a:ext cx="5629275" cy="56949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2209800" y="152400"/>
            <a:ext cx="5029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Purify &amp;</a:t>
            </a:r>
            <a:r>
              <a:rPr kumimoji="0" lang="en-US" sz="3600" b="0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 </a:t>
            </a:r>
            <a:r>
              <a:rPr kumimoji="0" lang="en-US" sz="3600" b="0" i="0" u="none" strike="noStrike" kern="0" cap="none" spc="0" normalizeH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MIMbuild</a:t>
            </a:r>
            <a:endParaRPr kumimoji="0" lang="en-US" sz="3600" b="0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398E9-F1C8-47F8-A648-567A3C9D272F}" type="slidenum">
              <a:rPr lang="en-US"/>
              <a:pPr/>
              <a:t>3</a:t>
            </a:fld>
            <a:endParaRPr lang="en-US"/>
          </a:p>
        </p:txBody>
      </p:sp>
      <p:sp>
        <p:nvSpPr>
          <p:cNvPr id="105474" name="Rectangle 2"/>
          <p:cNvSpPr>
            <a:spLocks noGrp="1" noChangeArrowheads="1"/>
          </p:cNvSpPr>
          <p:nvPr>
            <p:ph type="title"/>
          </p:nvPr>
        </p:nvSpPr>
        <p:spPr>
          <a:xfrm>
            <a:off x="2819400" y="152400"/>
            <a:ext cx="3200400" cy="762000"/>
          </a:xfrm>
        </p:spPr>
        <p:txBody>
          <a:bodyPr/>
          <a:lstStyle/>
          <a:p>
            <a:r>
              <a:rPr lang="en-US" sz="3600" dirty="0" smtClean="0">
                <a:latin typeface="Arial" pitchFamily="34" charset="0"/>
                <a:cs typeface="Arial" pitchFamily="34" charset="0"/>
              </a:rPr>
              <a:t>Outline</a:t>
            </a:r>
            <a:endParaRPr lang="en-US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5475" name="Text Box 3"/>
          <p:cNvSpPr txBox="1">
            <a:spLocks noChangeArrowheads="1"/>
          </p:cNvSpPr>
          <p:nvPr/>
        </p:nvSpPr>
        <p:spPr bwMode="auto">
          <a:xfrm>
            <a:off x="1143000" y="1676400"/>
            <a:ext cx="6858000" cy="3693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457200" indent="-457200">
              <a:spcBef>
                <a:spcPct val="50000"/>
              </a:spcBef>
              <a:buFont typeface="+mj-lt"/>
              <a:buAutoNum type="arabicPeriod"/>
            </a:pPr>
            <a:r>
              <a:rPr lang="en-US" dirty="0"/>
              <a:t> 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Measurement Models &amp; </a:t>
            </a:r>
            <a:r>
              <a:rPr lang="en-US" sz="2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Causal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Inference</a:t>
            </a:r>
            <a:endParaRPr lang="en-US" sz="2000" dirty="0">
              <a:latin typeface="Arial" pitchFamily="34" charset="0"/>
              <a:cs typeface="Arial" pitchFamily="34" charset="0"/>
            </a:endParaRPr>
          </a:p>
          <a:p>
            <a:pPr marL="457200" indent="-457200">
              <a:spcBef>
                <a:spcPct val="50000"/>
              </a:spcBef>
              <a:buFont typeface="+mj-lt"/>
              <a:buAutoNum type="arabicPeriod"/>
            </a:pPr>
            <a:r>
              <a:rPr lang="en-US" sz="20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Strategies for Finding a Pure Measurement Model</a:t>
            </a:r>
          </a:p>
          <a:p>
            <a:pPr marL="457200" indent="-457200">
              <a:spcBef>
                <a:spcPct val="50000"/>
              </a:spcBef>
              <a:buFont typeface="+mj-lt"/>
              <a:buAutoNum type="arabicPeriod"/>
            </a:pP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Purify</a:t>
            </a:r>
          </a:p>
          <a:p>
            <a:pPr marL="457200" indent="-457200">
              <a:spcBef>
                <a:spcPct val="50000"/>
              </a:spcBef>
              <a:buFont typeface="+mj-lt"/>
              <a:buAutoNum type="arabicPeriod"/>
            </a:pP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MIMbuild</a:t>
            </a:r>
            <a:endParaRPr lang="en-US" sz="2000" dirty="0" smtClean="0">
              <a:latin typeface="Arial" pitchFamily="34" charset="0"/>
              <a:cs typeface="Arial" pitchFamily="34" charset="0"/>
            </a:endParaRPr>
          </a:p>
          <a:p>
            <a:pPr marL="457200" indent="-457200">
              <a:spcBef>
                <a:spcPct val="50000"/>
              </a:spcBef>
              <a:buFont typeface="+mj-lt"/>
              <a:buAutoNum type="arabicPeriod"/>
            </a:pPr>
            <a:r>
              <a:rPr lang="en-US" sz="2000" dirty="0" smtClean="0">
                <a:latin typeface="Arial" pitchFamily="34" charset="0"/>
                <a:cs typeface="Arial" pitchFamily="34" charset="0"/>
              </a:rPr>
              <a:t> Build Pure Clusters</a:t>
            </a:r>
          </a:p>
          <a:p>
            <a:pPr marL="457200" indent="-457200">
              <a:spcBef>
                <a:spcPct val="50000"/>
              </a:spcBef>
              <a:buFont typeface="+mj-lt"/>
              <a:buAutoNum type="arabicPeriod"/>
            </a:pPr>
            <a:r>
              <a:rPr lang="en-US" sz="2000" dirty="0" smtClean="0">
                <a:latin typeface="Arial" pitchFamily="34" charset="0"/>
                <a:cs typeface="Arial" pitchFamily="34" charset="0"/>
              </a:rPr>
              <a:t> Examples</a:t>
            </a:r>
            <a:endParaRPr lang="en-US" sz="2000" dirty="0">
              <a:latin typeface="Arial" pitchFamily="34" charset="0"/>
              <a:cs typeface="Arial" pitchFamily="34" charset="0"/>
            </a:endParaRPr>
          </a:p>
          <a:p>
            <a:pPr marL="914400" lvl="1" indent="-457200">
              <a:spcBef>
                <a:spcPct val="50000"/>
              </a:spcBef>
              <a:buFont typeface="+mj-lt"/>
              <a:buAutoNum type="alphaLcParenR"/>
            </a:pPr>
            <a:r>
              <a:rPr lang="en-US" sz="2000" dirty="0" smtClean="0">
                <a:latin typeface="Arial" pitchFamily="34" charset="0"/>
                <a:cs typeface="Arial" pitchFamily="34" charset="0"/>
              </a:rPr>
              <a:t>Religious Coping</a:t>
            </a:r>
          </a:p>
          <a:p>
            <a:pPr marL="914400" lvl="1" indent="-457200">
              <a:spcBef>
                <a:spcPct val="50000"/>
              </a:spcBef>
              <a:buFont typeface="+mj-lt"/>
              <a:buAutoNum type="alphaLcParenR"/>
            </a:pPr>
            <a:r>
              <a:rPr lang="en-US" sz="2000" dirty="0" smtClean="0">
                <a:latin typeface="Arial" pitchFamily="34" charset="0"/>
                <a:cs typeface="Arial" pitchFamily="34" charset="0"/>
              </a:rPr>
              <a:t>Test Anxiety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398E9-F1C8-47F8-A648-567A3C9D272F}" type="slidenum">
              <a:rPr lang="en-US"/>
              <a:pPr/>
              <a:t>30</a:t>
            </a:fld>
            <a:endParaRPr lang="en-US"/>
          </a:p>
        </p:txBody>
      </p:sp>
      <p:sp>
        <p:nvSpPr>
          <p:cNvPr id="10547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152400"/>
            <a:ext cx="7772400" cy="1143000"/>
          </a:xfrm>
        </p:spPr>
        <p:txBody>
          <a:bodyPr/>
          <a:lstStyle/>
          <a:p>
            <a:r>
              <a:rPr lang="en-US" sz="3200" dirty="0" smtClean="0">
                <a:latin typeface="Arial" pitchFamily="34" charset="0"/>
                <a:cs typeface="Arial" pitchFamily="34" charset="0"/>
              </a:rPr>
              <a:t>Goal 2: What </a:t>
            </a:r>
            <a:r>
              <a:rPr lang="en-US" sz="3200" dirty="0" err="1" smtClean="0">
                <a:latin typeface="Arial" pitchFamily="34" charset="0"/>
                <a:cs typeface="Arial" pitchFamily="34" charset="0"/>
              </a:rPr>
              <a:t>Latents</a:t>
            </a:r>
            <a:r>
              <a:rPr lang="en-US" sz="3200" dirty="0" smtClean="0">
                <a:latin typeface="Arial" pitchFamily="34" charset="0"/>
                <a:cs typeface="Arial" pitchFamily="34" charset="0"/>
              </a:rPr>
              <a:t> are out there?</a:t>
            </a:r>
            <a:endParaRPr lang="en-US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5475" name="Text Box 3"/>
          <p:cNvSpPr txBox="1">
            <a:spLocks noChangeArrowheads="1"/>
          </p:cNvSpPr>
          <p:nvPr/>
        </p:nvSpPr>
        <p:spPr bwMode="auto">
          <a:xfrm>
            <a:off x="1828800" y="1600200"/>
            <a:ext cx="49530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US" dirty="0"/>
              <a:t>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How should they be measured?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8E0B7-046C-4B7F-9F7F-2A01EF17EABE}" type="slidenum">
              <a:rPr lang="en-US"/>
              <a:pPr/>
              <a:t>31</a:t>
            </a:fld>
            <a:endParaRPr lang="en-US"/>
          </a:p>
        </p:txBody>
      </p:sp>
      <p:graphicFrame>
        <p:nvGraphicFramePr>
          <p:cNvPr id="108546" name="Object 2"/>
          <p:cNvGraphicFramePr>
            <a:graphicFrameLocks noChangeAspect="1"/>
          </p:cNvGraphicFramePr>
          <p:nvPr/>
        </p:nvGraphicFramePr>
        <p:xfrm>
          <a:off x="1220788" y="1371600"/>
          <a:ext cx="3186112" cy="1749425"/>
        </p:xfrm>
        <a:graphic>
          <a:graphicData uri="http://schemas.openxmlformats.org/presentationml/2006/ole">
            <p:oleObj spid="_x0000_s241666" name="Picture" r:id="rId3" imgW="3124080" imgH="1714680" progId="Word.Picture.8">
              <p:embed/>
            </p:oleObj>
          </a:graphicData>
        </a:graphic>
      </p:graphicFrame>
      <p:sp>
        <p:nvSpPr>
          <p:cNvPr id="108547" name="Rectangle 3"/>
          <p:cNvSpPr>
            <a:spLocks noChangeArrowheads="1"/>
          </p:cNvSpPr>
          <p:nvPr/>
        </p:nvSpPr>
        <p:spPr bwMode="auto">
          <a:xfrm>
            <a:off x="0" y="152400"/>
            <a:ext cx="9144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Latents</a:t>
            </a:r>
            <a:r>
              <a:rPr lang="en-US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and the clustering of items they measure  </a:t>
            </a:r>
          </a:p>
          <a:p>
            <a:pPr algn="ctr"/>
            <a:r>
              <a:rPr lang="en-US" i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imply tetrad constraints </a:t>
            </a:r>
            <a:r>
              <a:rPr lang="en-US" i="1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diffentially</a:t>
            </a:r>
            <a:endParaRPr lang="en-US" i="1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21" name="Object 2"/>
          <p:cNvGraphicFramePr>
            <a:graphicFrameLocks noChangeAspect="1"/>
          </p:cNvGraphicFramePr>
          <p:nvPr/>
        </p:nvGraphicFramePr>
        <p:xfrm>
          <a:off x="4876800" y="1371600"/>
          <a:ext cx="3186112" cy="1749425"/>
        </p:xfrm>
        <a:graphic>
          <a:graphicData uri="http://schemas.openxmlformats.org/presentationml/2006/ole">
            <p:oleObj spid="_x0000_s241670" name="Picture" r:id="rId4" imgW="3124080" imgH="1714680" progId="Word.Picture.8">
              <p:embed/>
            </p:oleObj>
          </a:graphicData>
        </a:graphic>
      </p:graphicFrame>
      <p:graphicFrame>
        <p:nvGraphicFramePr>
          <p:cNvPr id="23" name="Object 2"/>
          <p:cNvGraphicFramePr>
            <a:graphicFrameLocks noChangeAspect="1"/>
          </p:cNvGraphicFramePr>
          <p:nvPr/>
        </p:nvGraphicFramePr>
        <p:xfrm>
          <a:off x="4876800" y="3810000"/>
          <a:ext cx="3186112" cy="1749425"/>
        </p:xfrm>
        <a:graphic>
          <a:graphicData uri="http://schemas.openxmlformats.org/presentationml/2006/ole">
            <p:oleObj spid="_x0000_s241672" name="Picture" r:id="rId5" imgW="3124080" imgH="1714680" progId="Word.Picture.8">
              <p:embed/>
            </p:oleObj>
          </a:graphicData>
        </a:graphic>
      </p:graphicFrame>
      <p:graphicFrame>
        <p:nvGraphicFramePr>
          <p:cNvPr id="24" name="Object 2"/>
          <p:cNvGraphicFramePr>
            <a:graphicFrameLocks noChangeAspect="1"/>
          </p:cNvGraphicFramePr>
          <p:nvPr/>
        </p:nvGraphicFramePr>
        <p:xfrm>
          <a:off x="1066800" y="3886200"/>
          <a:ext cx="3186112" cy="1749425"/>
        </p:xfrm>
        <a:graphic>
          <a:graphicData uri="http://schemas.openxmlformats.org/presentationml/2006/ole">
            <p:oleObj spid="_x0000_s241673" name="Picture" r:id="rId6" imgW="3124080" imgH="1714680" progId="Word.Picture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332D31C-3B46-4B71-80C4-32E5E02BB7A9}" type="slidenum">
              <a:rPr lang="en-US">
                <a:latin typeface="Times New Roman" pitchFamily="-128" charset="0"/>
              </a:rPr>
              <a:pPr/>
              <a:t>32</a:t>
            </a:fld>
            <a:endParaRPr lang="en-US">
              <a:latin typeface="Times New Roman" pitchFamily="-128" charset="0"/>
            </a:endParaRPr>
          </a:p>
        </p:txBody>
      </p:sp>
      <p:sp>
        <p:nvSpPr>
          <p:cNvPr id="4100" name="Rectangle 2"/>
          <p:cNvSpPr>
            <a:spLocks noGrp="1" noChangeArrowheads="1"/>
          </p:cNvSpPr>
          <p:nvPr>
            <p:ph type="title"/>
          </p:nvPr>
        </p:nvSpPr>
        <p:spPr>
          <a:xfrm>
            <a:off x="2057400" y="0"/>
            <a:ext cx="5029200" cy="914400"/>
          </a:xfrm>
        </p:spPr>
        <p:txBody>
          <a:bodyPr/>
          <a:lstStyle/>
          <a:p>
            <a:pPr eaLnBrk="1" hangingPunct="1"/>
            <a:r>
              <a:rPr lang="en-US" sz="3200" dirty="0" smtClean="0">
                <a:latin typeface="Arial" pitchFamily="34" charset="0"/>
                <a:cs typeface="Arial" pitchFamily="34" charset="0"/>
              </a:rPr>
              <a:t>Build Pure Clusters (BPC)</a:t>
            </a:r>
          </a:p>
        </p:txBody>
      </p:sp>
      <p:sp>
        <p:nvSpPr>
          <p:cNvPr id="4101" name="Text Box 3"/>
          <p:cNvSpPr txBox="1">
            <a:spLocks noChangeArrowheads="1"/>
          </p:cNvSpPr>
          <p:nvPr/>
        </p:nvSpPr>
        <p:spPr bwMode="auto">
          <a:xfrm>
            <a:off x="1828800" y="2895600"/>
            <a:ext cx="6172200" cy="120032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>
              <a:spcBef>
                <a:spcPct val="50000"/>
              </a:spcBef>
            </a:pPr>
            <a:r>
              <a:rPr lang="en-US" sz="1800" dirty="0" smtClean="0">
                <a:latin typeface="Arial" pitchFamily="34" charset="0"/>
                <a:cs typeface="Arial" pitchFamily="34" charset="0"/>
              </a:rPr>
              <a:t>BPC</a:t>
            </a:r>
          </a:p>
          <a:p>
            <a:pPr marL="457200" indent="-457200">
              <a:spcBef>
                <a:spcPct val="50000"/>
              </a:spcBef>
            </a:pPr>
            <a:r>
              <a:rPr lang="en-US" sz="1800" dirty="0" smtClean="0">
                <a:latin typeface="Arial" pitchFamily="34" charset="0"/>
                <a:cs typeface="Arial" pitchFamily="34" charset="0"/>
              </a:rPr>
              <a:t>1) Cluster  (complicated </a:t>
            </a:r>
            <a:r>
              <a:rPr lang="en-US" sz="1800" dirty="0" err="1" smtClean="0">
                <a:latin typeface="Arial" pitchFamily="34" charset="0"/>
                <a:cs typeface="Arial" pitchFamily="34" charset="0"/>
              </a:rPr>
              <a:t>boolean</a:t>
            </a:r>
            <a:r>
              <a:rPr lang="en-US" sz="1800" dirty="0" smtClean="0">
                <a:latin typeface="Arial" pitchFamily="34" charset="0"/>
                <a:cs typeface="Arial" pitchFamily="34" charset="0"/>
              </a:rPr>
              <a:t> combinations of tetrads)</a:t>
            </a:r>
          </a:p>
          <a:p>
            <a:pPr marL="457200" indent="-457200">
              <a:spcBef>
                <a:spcPct val="50000"/>
              </a:spcBef>
            </a:pPr>
            <a:r>
              <a:rPr lang="en-US" sz="1800" dirty="0" smtClean="0">
                <a:latin typeface="Arial" pitchFamily="34" charset="0"/>
                <a:cs typeface="Arial" pitchFamily="34" charset="0"/>
              </a:rPr>
              <a:t>2) Purify  	   </a:t>
            </a:r>
            <a:endParaRPr lang="en-US" sz="1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1828800" y="4800600"/>
            <a:ext cx="6705600" cy="64633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>
              <a:spcBef>
                <a:spcPct val="50000"/>
              </a:spcBef>
            </a:pPr>
            <a:r>
              <a:rPr lang="en-US" sz="1800" dirty="0" smtClean="0">
                <a:latin typeface="Arial" pitchFamily="34" charset="0"/>
                <a:cs typeface="Arial" pitchFamily="34" charset="0"/>
              </a:rPr>
              <a:t>Output:    Equivalence class of measurement models over a pure subset of original Items</a:t>
            </a:r>
            <a:endParaRPr lang="en-US" sz="1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 Box 3"/>
          <p:cNvSpPr txBox="1">
            <a:spLocks noChangeArrowheads="1"/>
          </p:cNvSpPr>
          <p:nvPr/>
        </p:nvSpPr>
        <p:spPr bwMode="auto">
          <a:xfrm>
            <a:off x="1905000" y="1143000"/>
            <a:ext cx="6705600" cy="120032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>
              <a:spcBef>
                <a:spcPct val="50000"/>
              </a:spcBef>
            </a:pPr>
            <a:r>
              <a:rPr lang="en-US" sz="1800" dirty="0" smtClean="0">
                <a:latin typeface="Arial" pitchFamily="34" charset="0"/>
                <a:cs typeface="Arial" pitchFamily="34" charset="0"/>
              </a:rPr>
              <a:t>Input:   </a:t>
            </a:r>
          </a:p>
          <a:p>
            <a:pPr marL="457200" indent="-457200">
              <a:spcBef>
                <a:spcPct val="50000"/>
              </a:spcBef>
            </a:pPr>
            <a:r>
              <a:rPr lang="en-US" sz="1800" dirty="0" smtClean="0">
                <a:latin typeface="Arial" pitchFamily="34" charset="0"/>
                <a:cs typeface="Arial" pitchFamily="34" charset="0"/>
              </a:rPr>
              <a:t>    - Covariance matrix over set of original items</a:t>
            </a:r>
          </a:p>
          <a:p>
            <a:pPr marL="457200" indent="-457200">
              <a:spcBef>
                <a:spcPct val="50000"/>
              </a:spcBef>
            </a:pPr>
            <a:r>
              <a:rPr lang="en-US" sz="1800" dirty="0" smtClean="0">
                <a:latin typeface="Arial" pitchFamily="34" charset="0"/>
                <a:cs typeface="Arial" pitchFamily="34" charset="0"/>
              </a:rPr>
              <a:t>  </a:t>
            </a:r>
            <a:endParaRPr lang="en-US" sz="1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Down Arrow 9"/>
          <p:cNvSpPr/>
          <p:nvPr/>
        </p:nvSpPr>
        <p:spPr>
          <a:xfrm>
            <a:off x="4953000" y="2362200"/>
            <a:ext cx="228600" cy="4572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Down Arrow 10"/>
          <p:cNvSpPr/>
          <p:nvPr/>
        </p:nvSpPr>
        <p:spPr>
          <a:xfrm>
            <a:off x="4953000" y="4191000"/>
            <a:ext cx="228600" cy="4572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0A6E96F-964E-4151-85FD-6D8A401D86D2}" type="slidenum">
              <a:rPr lang="en-US">
                <a:latin typeface="Times New Roman" pitchFamily="-128" charset="0"/>
              </a:rPr>
              <a:pPr/>
              <a:t>33</a:t>
            </a:fld>
            <a:endParaRPr lang="en-US">
              <a:latin typeface="Times New Roman" pitchFamily="-128" charset="0"/>
            </a:endParaRP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2209800" y="152400"/>
            <a:ext cx="5029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Build</a:t>
            </a:r>
            <a:r>
              <a:rPr kumimoji="0" lang="en-US" sz="3600" b="0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 Pure Clusters</a:t>
            </a:r>
            <a:endParaRPr kumimoji="0" lang="en-US" sz="3600" b="0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pic>
        <p:nvPicPr>
          <p:cNvPr id="25497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1066800"/>
            <a:ext cx="4419600" cy="5452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F78426B-2CB9-4003-88EB-1D5941DD5548}" type="slidenum">
              <a:rPr lang="en-US">
                <a:latin typeface="Times New Roman" pitchFamily="-128" charset="0"/>
              </a:rPr>
              <a:pPr/>
              <a:t>34</a:t>
            </a:fld>
            <a:endParaRPr lang="en-US" dirty="0">
              <a:latin typeface="Times New Roman" pitchFamily="-128" charset="0"/>
            </a:endParaRPr>
          </a:p>
        </p:txBody>
      </p:sp>
      <p:sp>
        <p:nvSpPr>
          <p:cNvPr id="18435" name="Rectangle 2"/>
          <p:cNvSpPr>
            <a:spLocks noGrp="1" noChangeArrowheads="1"/>
          </p:cNvSpPr>
          <p:nvPr>
            <p:ph type="title"/>
          </p:nvPr>
        </p:nvSpPr>
        <p:spPr>
          <a:xfrm>
            <a:off x="2209800" y="152400"/>
            <a:ext cx="5029200" cy="838200"/>
          </a:xfrm>
        </p:spPr>
        <p:txBody>
          <a:bodyPr/>
          <a:lstStyle/>
          <a:p>
            <a:pPr eaLnBrk="1" hangingPunct="1"/>
            <a:r>
              <a:rPr lang="en-US" sz="3600" dirty="0" smtClean="0">
                <a:latin typeface="Arial" pitchFamily="34" charset="0"/>
                <a:cs typeface="Arial" pitchFamily="34" charset="0"/>
              </a:rPr>
              <a:t>Build Pure Clusters</a:t>
            </a:r>
          </a:p>
        </p:txBody>
      </p:sp>
      <p:sp>
        <p:nvSpPr>
          <p:cNvPr id="18436" name="Text Box 3"/>
          <p:cNvSpPr txBox="1">
            <a:spLocks noChangeArrowheads="1"/>
          </p:cNvSpPr>
          <p:nvPr/>
        </p:nvSpPr>
        <p:spPr bwMode="auto">
          <a:xfrm>
            <a:off x="533400" y="1447800"/>
            <a:ext cx="83820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>
              <a:spcBef>
                <a:spcPct val="50000"/>
              </a:spcBef>
            </a:pPr>
            <a:r>
              <a:rPr lang="en-US" dirty="0">
                <a:latin typeface="Arial" pitchFamily="34" charset="0"/>
                <a:cs typeface="Arial" pitchFamily="34" charset="0"/>
              </a:rPr>
              <a:t>Qualitative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Assumptions</a:t>
            </a:r>
            <a:endParaRPr lang="en-US" dirty="0">
              <a:latin typeface="Arial" pitchFamily="34" charset="0"/>
              <a:cs typeface="Arial" pitchFamily="34" charset="0"/>
            </a:endParaRPr>
          </a:p>
          <a:p>
            <a:pPr marL="457200" indent="-457200">
              <a:spcBef>
                <a:spcPct val="50000"/>
              </a:spcBef>
              <a:buFontTx/>
              <a:buAutoNum type="arabicPeriod"/>
            </a:pPr>
            <a:r>
              <a:rPr lang="en-US" sz="2000" dirty="0">
                <a:latin typeface="Arial" pitchFamily="34" charset="0"/>
                <a:cs typeface="Arial" pitchFamily="34" charset="0"/>
              </a:rPr>
              <a:t>Two types of nodes: measured (M) and latent (L)</a:t>
            </a:r>
          </a:p>
          <a:p>
            <a:pPr marL="457200" indent="-457200">
              <a:spcBef>
                <a:spcPct val="50000"/>
              </a:spcBef>
              <a:buFontTx/>
              <a:buAutoNum type="arabicPeriod"/>
            </a:pPr>
            <a:r>
              <a:rPr lang="en-US" sz="2000" dirty="0">
                <a:latin typeface="Arial" pitchFamily="34" charset="0"/>
                <a:cs typeface="Arial" pitchFamily="34" charset="0"/>
              </a:rPr>
              <a:t>M                 L    (measured don’t cause </a:t>
            </a:r>
            <a:r>
              <a:rPr lang="en-US" sz="2000" dirty="0" err="1">
                <a:latin typeface="Arial" pitchFamily="34" charset="0"/>
                <a:cs typeface="Arial" pitchFamily="34" charset="0"/>
              </a:rPr>
              <a:t>latents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)</a:t>
            </a:r>
          </a:p>
          <a:p>
            <a:pPr marL="457200" indent="-457200">
              <a:spcBef>
                <a:spcPct val="50000"/>
              </a:spcBef>
              <a:buFontTx/>
              <a:buAutoNum type="arabicPeriod"/>
            </a:pPr>
            <a:r>
              <a:rPr lang="en-US" sz="2000" dirty="0">
                <a:latin typeface="Arial" pitchFamily="34" charset="0"/>
                <a:cs typeface="Arial" pitchFamily="34" charset="0"/>
              </a:rPr>
              <a:t>Each m </a:t>
            </a:r>
            <a:r>
              <a:rPr lang="en-US" sz="2000" dirty="0">
                <a:latin typeface="Arial" pitchFamily="34" charset="0"/>
                <a:cs typeface="Arial" pitchFamily="34" charset="0"/>
                <a:sym typeface="Symbol" pitchFamily="-128" charset="2"/>
              </a:rPr>
              <a:t>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 M measures (is a direct effect of) at least one l </a:t>
            </a:r>
            <a:r>
              <a:rPr lang="en-US" sz="2000" dirty="0">
                <a:latin typeface="Arial" pitchFamily="34" charset="0"/>
                <a:cs typeface="Arial" pitchFamily="34" charset="0"/>
                <a:sym typeface="Symbol" pitchFamily="-128" charset="2"/>
              </a:rPr>
              <a:t>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 L</a:t>
            </a:r>
          </a:p>
          <a:p>
            <a:pPr marL="457200" indent="-457200">
              <a:spcBef>
                <a:spcPct val="50000"/>
              </a:spcBef>
              <a:buFontTx/>
              <a:buAutoNum type="arabicPeriod"/>
            </a:pPr>
            <a:r>
              <a:rPr lang="en-US" sz="2000" dirty="0">
                <a:latin typeface="Arial" pitchFamily="34" charset="0"/>
                <a:cs typeface="Arial" pitchFamily="34" charset="0"/>
              </a:rPr>
              <a:t>No cycles involving M</a:t>
            </a:r>
          </a:p>
        </p:txBody>
      </p:sp>
      <p:grpSp>
        <p:nvGrpSpPr>
          <p:cNvPr id="18437" name="Group 7"/>
          <p:cNvGrpSpPr>
            <a:grpSpLocks/>
          </p:cNvGrpSpPr>
          <p:nvPr/>
        </p:nvGrpSpPr>
        <p:grpSpPr bwMode="auto">
          <a:xfrm>
            <a:off x="1524000" y="2438400"/>
            <a:ext cx="762000" cy="381000"/>
            <a:chOff x="1152" y="1776"/>
            <a:chExt cx="624" cy="288"/>
          </a:xfrm>
        </p:grpSpPr>
        <p:sp>
          <p:nvSpPr>
            <p:cNvPr id="18439" name="Line 4"/>
            <p:cNvSpPr>
              <a:spLocks noChangeShapeType="1"/>
            </p:cNvSpPr>
            <p:nvPr/>
          </p:nvSpPr>
          <p:spPr bwMode="auto">
            <a:xfrm>
              <a:off x="1152" y="1920"/>
              <a:ext cx="62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440" name="Line 5"/>
            <p:cNvSpPr>
              <a:spLocks noChangeShapeType="1"/>
            </p:cNvSpPr>
            <p:nvPr/>
          </p:nvSpPr>
          <p:spPr bwMode="auto">
            <a:xfrm flipH="1">
              <a:off x="1392" y="1776"/>
              <a:ext cx="192" cy="288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441" name="Line 6"/>
            <p:cNvSpPr>
              <a:spLocks noChangeShapeType="1"/>
            </p:cNvSpPr>
            <p:nvPr/>
          </p:nvSpPr>
          <p:spPr bwMode="auto">
            <a:xfrm>
              <a:off x="1392" y="1776"/>
              <a:ext cx="192" cy="288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00360" name="Text Box 8"/>
          <p:cNvSpPr txBox="1">
            <a:spLocks noChangeArrowheads="1"/>
          </p:cNvSpPr>
          <p:nvPr/>
        </p:nvSpPr>
        <p:spPr bwMode="auto">
          <a:xfrm>
            <a:off x="533400" y="4343400"/>
            <a:ext cx="838200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>
              <a:spcBef>
                <a:spcPct val="50000"/>
              </a:spcBef>
            </a:pPr>
            <a:r>
              <a:rPr lang="en-US" dirty="0">
                <a:latin typeface="Arial" pitchFamily="34" charset="0"/>
                <a:cs typeface="Arial" pitchFamily="34" charset="0"/>
              </a:rPr>
              <a:t>Quantitative Assumptions:</a:t>
            </a:r>
          </a:p>
          <a:p>
            <a:pPr marL="457200" indent="-457200">
              <a:spcBef>
                <a:spcPct val="50000"/>
              </a:spcBef>
              <a:buFontTx/>
              <a:buAutoNum type="arabicPeriod"/>
            </a:pPr>
            <a:r>
              <a:rPr lang="en-US" sz="2000" dirty="0">
                <a:latin typeface="Arial" pitchFamily="34" charset="0"/>
                <a:cs typeface="Arial" pitchFamily="34" charset="0"/>
              </a:rPr>
              <a:t>Each m </a:t>
            </a:r>
            <a:r>
              <a:rPr lang="en-US" sz="2000" dirty="0">
                <a:latin typeface="Arial" pitchFamily="34" charset="0"/>
                <a:cs typeface="Arial" pitchFamily="34" charset="0"/>
                <a:sym typeface="Symbol" pitchFamily="-128" charset="2"/>
              </a:rPr>
              <a:t>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 M is 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a 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linear function of its parents plus noise</a:t>
            </a:r>
          </a:p>
          <a:p>
            <a:pPr marL="457200" indent="-457200">
              <a:spcBef>
                <a:spcPct val="50000"/>
              </a:spcBef>
              <a:buFontTx/>
              <a:buAutoNum type="arabicPeriod"/>
            </a:pPr>
            <a:r>
              <a:rPr lang="en-US" sz="2000" dirty="0">
                <a:latin typeface="Arial" pitchFamily="34" charset="0"/>
                <a:cs typeface="Arial" pitchFamily="34" charset="0"/>
              </a:rPr>
              <a:t>P(L) has second moments, positive variances, and no deterministic relations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0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360" grpId="0" autoUpdateAnimBg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B732B-0F0E-4C43-8364-12761D4D3F78}" type="slidenum">
              <a:rPr lang="en-US"/>
              <a:pPr/>
              <a:t>35</a:t>
            </a:fld>
            <a:endParaRPr lang="en-US"/>
          </a:p>
        </p:txBody>
      </p:sp>
      <p:sp>
        <p:nvSpPr>
          <p:cNvPr id="102402" name="Rectangle 2"/>
          <p:cNvSpPr>
            <a:spLocks noGrp="1" noChangeArrowheads="1"/>
          </p:cNvSpPr>
          <p:nvPr>
            <p:ph type="title"/>
          </p:nvPr>
        </p:nvSpPr>
        <p:spPr>
          <a:xfrm>
            <a:off x="2209800" y="304800"/>
            <a:ext cx="5029200" cy="1066800"/>
          </a:xfrm>
        </p:spPr>
        <p:txBody>
          <a:bodyPr/>
          <a:lstStyle/>
          <a:p>
            <a:r>
              <a:rPr lang="en-US"/>
              <a:t>Build Pure Clusters</a:t>
            </a:r>
          </a:p>
        </p:txBody>
      </p:sp>
      <p:sp>
        <p:nvSpPr>
          <p:cNvPr id="102403" name="Text Box 3"/>
          <p:cNvSpPr txBox="1">
            <a:spLocks noChangeArrowheads="1"/>
          </p:cNvSpPr>
          <p:nvPr/>
        </p:nvSpPr>
        <p:spPr bwMode="auto">
          <a:xfrm>
            <a:off x="533400" y="1371600"/>
            <a:ext cx="838200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57200" indent="-457200">
              <a:spcBef>
                <a:spcPct val="50000"/>
              </a:spcBef>
            </a:pPr>
            <a:r>
              <a:rPr lang="en-US" sz="2000" dirty="0">
                <a:latin typeface="Arial" pitchFamily="34" charset="0"/>
                <a:cs typeface="Arial" pitchFamily="34" charset="0"/>
              </a:rPr>
              <a:t>Output - provably reliable (</a:t>
            </a:r>
            <a:r>
              <a:rPr lang="en-US" sz="2000" dirty="0" err="1">
                <a:latin typeface="Arial" pitchFamily="34" charset="0"/>
                <a:cs typeface="Arial" pitchFamily="34" charset="0"/>
              </a:rPr>
              <a:t>pointwise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 consistent):</a:t>
            </a:r>
          </a:p>
          <a:p>
            <a:pPr marL="457200" indent="-457200">
              <a:spcBef>
                <a:spcPct val="50000"/>
              </a:spcBef>
            </a:pPr>
            <a:r>
              <a:rPr lang="en-US" sz="2000" dirty="0">
                <a:latin typeface="Arial" pitchFamily="34" charset="0"/>
                <a:cs typeface="Arial" pitchFamily="34" charset="0"/>
              </a:rPr>
              <a:t>Equivalence class of measurement models over a pure subset of M</a:t>
            </a:r>
          </a:p>
          <a:p>
            <a:pPr marL="457200" indent="-457200">
              <a:spcBef>
                <a:spcPct val="50000"/>
              </a:spcBef>
            </a:pPr>
            <a:r>
              <a:rPr lang="en-US" sz="2000" dirty="0">
                <a:latin typeface="Arial" pitchFamily="34" charset="0"/>
                <a:cs typeface="Arial" pitchFamily="34" charset="0"/>
              </a:rPr>
              <a:t>For example:</a:t>
            </a:r>
          </a:p>
        </p:txBody>
      </p:sp>
      <p:graphicFrame>
        <p:nvGraphicFramePr>
          <p:cNvPr id="102405" name="Object 5"/>
          <p:cNvGraphicFramePr>
            <a:graphicFrameLocks noChangeAspect="1"/>
          </p:cNvGraphicFramePr>
          <p:nvPr/>
        </p:nvGraphicFramePr>
        <p:xfrm>
          <a:off x="2895600" y="2895600"/>
          <a:ext cx="4478338" cy="3163888"/>
        </p:xfrm>
        <a:graphic>
          <a:graphicData uri="http://schemas.openxmlformats.org/presentationml/2006/ole">
            <p:oleObj spid="_x0000_s123906" name="Picture" r:id="rId3" imgW="3533760" imgH="2495520" progId="Word.Picture.8">
              <p:embed/>
            </p:oleObj>
          </a:graphicData>
        </a:graphic>
      </p:graphicFrame>
      <p:sp>
        <p:nvSpPr>
          <p:cNvPr id="102406" name="Text Box 6"/>
          <p:cNvSpPr txBox="1">
            <a:spLocks noChangeArrowheads="1"/>
          </p:cNvSpPr>
          <p:nvPr/>
        </p:nvSpPr>
        <p:spPr bwMode="auto">
          <a:xfrm>
            <a:off x="1143000" y="3276600"/>
            <a:ext cx="1828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57200" indent="-457200">
              <a:spcBef>
                <a:spcPct val="50000"/>
              </a:spcBef>
            </a:pPr>
            <a:r>
              <a:rPr lang="en-US" sz="2000" dirty="0">
                <a:latin typeface="Arial" pitchFamily="34" charset="0"/>
                <a:cs typeface="Arial" pitchFamily="34" charset="0"/>
              </a:rPr>
              <a:t>True</a:t>
            </a:r>
            <a:r>
              <a:rPr lang="en-US" dirty="0"/>
              <a:t> 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Model</a:t>
            </a:r>
          </a:p>
        </p:txBody>
      </p:sp>
      <p:sp>
        <p:nvSpPr>
          <p:cNvPr id="102407" name="Text Box 7"/>
          <p:cNvSpPr txBox="1">
            <a:spLocks noChangeArrowheads="1"/>
          </p:cNvSpPr>
          <p:nvPr/>
        </p:nvSpPr>
        <p:spPr bwMode="auto">
          <a:xfrm>
            <a:off x="1219200" y="4953000"/>
            <a:ext cx="12192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57200" indent="-457200">
              <a:spcBef>
                <a:spcPct val="50000"/>
              </a:spcBef>
            </a:pPr>
            <a:r>
              <a:rPr lang="en-US" sz="2000" dirty="0">
                <a:latin typeface="Arial" pitchFamily="34" charset="0"/>
                <a:cs typeface="Arial" pitchFamily="34" charset="0"/>
              </a:rPr>
              <a:t>Output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B3BFAE-17A1-4AE8-9BD2-F2DBB210AA5B}" type="slidenum">
              <a:rPr lang="en-US"/>
              <a:pPr/>
              <a:t>36</a:t>
            </a:fld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title"/>
          </p:nvPr>
        </p:nvSpPr>
        <p:spPr>
          <a:xfrm>
            <a:off x="2209800" y="0"/>
            <a:ext cx="5029200" cy="1066800"/>
          </a:xfrm>
        </p:spPr>
        <p:txBody>
          <a:bodyPr/>
          <a:lstStyle/>
          <a:p>
            <a:r>
              <a:rPr lang="en-US" sz="3200" dirty="0">
                <a:latin typeface="Arial" pitchFamily="34" charset="0"/>
                <a:cs typeface="Arial" pitchFamily="34" charset="0"/>
              </a:rPr>
              <a:t>Build Pure Clusters</a:t>
            </a:r>
          </a:p>
        </p:txBody>
      </p:sp>
      <p:sp>
        <p:nvSpPr>
          <p:cNvPr id="101385" name="Text Box 9"/>
          <p:cNvSpPr txBox="1">
            <a:spLocks noChangeArrowheads="1"/>
          </p:cNvSpPr>
          <p:nvPr/>
        </p:nvSpPr>
        <p:spPr bwMode="auto">
          <a:xfrm>
            <a:off x="457200" y="990600"/>
            <a:ext cx="3962400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175" indent="-3175">
              <a:spcBef>
                <a:spcPct val="50000"/>
              </a:spcBef>
            </a:pPr>
            <a:r>
              <a:rPr lang="en-US" sz="2000" dirty="0">
                <a:latin typeface="Arial" pitchFamily="34" charset="0"/>
                <a:cs typeface="Arial" pitchFamily="34" charset="0"/>
              </a:rPr>
              <a:t>Measurement models in the equivalence class are at most refinements, but never </a:t>
            </a:r>
            <a:r>
              <a:rPr lang="en-US" sz="2000" dirty="0" err="1">
                <a:latin typeface="Arial" pitchFamily="34" charset="0"/>
                <a:cs typeface="Arial" pitchFamily="34" charset="0"/>
              </a:rPr>
              <a:t>coarsenings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 or permuted </a:t>
            </a:r>
            <a:r>
              <a:rPr lang="en-US" sz="2000" dirty="0" err="1">
                <a:latin typeface="Arial" pitchFamily="34" charset="0"/>
                <a:cs typeface="Arial" pitchFamily="34" charset="0"/>
              </a:rPr>
              <a:t>clusterings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. </a:t>
            </a:r>
          </a:p>
        </p:txBody>
      </p:sp>
      <p:graphicFrame>
        <p:nvGraphicFramePr>
          <p:cNvPr id="101386" name="Object 10"/>
          <p:cNvGraphicFramePr>
            <a:graphicFrameLocks noChangeAspect="1"/>
          </p:cNvGraphicFramePr>
          <p:nvPr/>
        </p:nvGraphicFramePr>
        <p:xfrm>
          <a:off x="609600" y="3505200"/>
          <a:ext cx="3559175" cy="1243013"/>
        </p:xfrm>
        <a:graphic>
          <a:graphicData uri="http://schemas.openxmlformats.org/presentationml/2006/ole">
            <p:oleObj spid="_x0000_s124930" name="Picture" r:id="rId3" imgW="2809800" imgH="981000" progId="Word.Picture.8">
              <p:embed/>
            </p:oleObj>
          </a:graphicData>
        </a:graphic>
      </p:graphicFrame>
      <p:sp>
        <p:nvSpPr>
          <p:cNvPr id="101388" name="Text Box 12"/>
          <p:cNvSpPr txBox="1">
            <a:spLocks noChangeArrowheads="1"/>
          </p:cNvSpPr>
          <p:nvPr/>
        </p:nvSpPr>
        <p:spPr bwMode="auto">
          <a:xfrm>
            <a:off x="1447800" y="5181600"/>
            <a:ext cx="1828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/>
              <a:t>Output</a:t>
            </a:r>
          </a:p>
        </p:txBody>
      </p:sp>
      <p:grpSp>
        <p:nvGrpSpPr>
          <p:cNvPr id="2" name="Group 27"/>
          <p:cNvGrpSpPr>
            <a:grpSpLocks/>
          </p:cNvGrpSpPr>
          <p:nvPr/>
        </p:nvGrpSpPr>
        <p:grpSpPr bwMode="auto">
          <a:xfrm>
            <a:off x="3810000" y="1143000"/>
            <a:ext cx="5176838" cy="2057400"/>
            <a:chOff x="2400" y="720"/>
            <a:chExt cx="3261" cy="1296"/>
          </a:xfrm>
        </p:grpSpPr>
        <p:graphicFrame>
          <p:nvGraphicFramePr>
            <p:cNvPr id="101389" name="Object 13"/>
            <p:cNvGraphicFramePr>
              <a:graphicFrameLocks noChangeAspect="1"/>
            </p:cNvGraphicFramePr>
            <p:nvPr/>
          </p:nvGraphicFramePr>
          <p:xfrm>
            <a:off x="3168" y="720"/>
            <a:ext cx="2493" cy="784"/>
          </p:xfrm>
          <a:graphic>
            <a:graphicData uri="http://schemas.openxmlformats.org/presentationml/2006/ole">
              <p:oleObj spid="_x0000_s124933" name="Picture" r:id="rId4" imgW="3124080" imgH="981000" progId="Word.Picture.8">
                <p:embed/>
              </p:oleObj>
            </a:graphicData>
          </a:graphic>
        </p:graphicFrame>
        <p:sp>
          <p:nvSpPr>
            <p:cNvPr id="101391" name="Line 15"/>
            <p:cNvSpPr>
              <a:spLocks noChangeShapeType="1"/>
            </p:cNvSpPr>
            <p:nvPr/>
          </p:nvSpPr>
          <p:spPr bwMode="auto">
            <a:xfrm flipV="1">
              <a:off x="2400" y="1392"/>
              <a:ext cx="720" cy="624"/>
            </a:xfrm>
            <a:prstGeom prst="line">
              <a:avLst/>
            </a:prstGeom>
            <a:noFill/>
            <a:ln w="76200">
              <a:solidFill>
                <a:srgbClr val="339966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" name="Group 29"/>
          <p:cNvGrpSpPr>
            <a:grpSpLocks/>
          </p:cNvGrpSpPr>
          <p:nvPr/>
        </p:nvGrpSpPr>
        <p:grpSpPr bwMode="auto">
          <a:xfrm>
            <a:off x="3810000" y="4876800"/>
            <a:ext cx="5019675" cy="1384300"/>
            <a:chOff x="2400" y="3072"/>
            <a:chExt cx="3162" cy="872"/>
          </a:xfrm>
        </p:grpSpPr>
        <p:graphicFrame>
          <p:nvGraphicFramePr>
            <p:cNvPr id="101387" name="Object 11"/>
            <p:cNvGraphicFramePr>
              <a:graphicFrameLocks noChangeAspect="1"/>
            </p:cNvGraphicFramePr>
            <p:nvPr/>
          </p:nvGraphicFramePr>
          <p:xfrm>
            <a:off x="3312" y="3168"/>
            <a:ext cx="2250" cy="776"/>
          </p:xfrm>
          <a:graphic>
            <a:graphicData uri="http://schemas.openxmlformats.org/presentationml/2006/ole">
              <p:oleObj spid="_x0000_s124932" name="Picture" r:id="rId5" imgW="2819520" imgH="971640" progId="Word.Picture.8">
                <p:embed/>
              </p:oleObj>
            </a:graphicData>
          </a:graphic>
        </p:graphicFrame>
        <p:sp>
          <p:nvSpPr>
            <p:cNvPr id="101392" name="Line 16"/>
            <p:cNvSpPr>
              <a:spLocks noChangeShapeType="1"/>
            </p:cNvSpPr>
            <p:nvPr/>
          </p:nvSpPr>
          <p:spPr bwMode="auto">
            <a:xfrm>
              <a:off x="2400" y="3072"/>
              <a:ext cx="864" cy="336"/>
            </a:xfrm>
            <a:prstGeom prst="line">
              <a:avLst/>
            </a:prstGeom>
            <a:noFill/>
            <a:ln w="76200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1393" name="Line 17"/>
            <p:cNvSpPr>
              <a:spLocks noChangeShapeType="1"/>
            </p:cNvSpPr>
            <p:nvPr/>
          </p:nvSpPr>
          <p:spPr bwMode="auto">
            <a:xfrm>
              <a:off x="2736" y="3072"/>
              <a:ext cx="144" cy="288"/>
            </a:xfrm>
            <a:prstGeom prst="line">
              <a:avLst/>
            </a:prstGeom>
            <a:noFill/>
            <a:ln w="412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1394" name="Line 18"/>
            <p:cNvSpPr>
              <a:spLocks noChangeShapeType="1"/>
            </p:cNvSpPr>
            <p:nvPr/>
          </p:nvSpPr>
          <p:spPr bwMode="auto">
            <a:xfrm flipH="1">
              <a:off x="2688" y="3072"/>
              <a:ext cx="240" cy="240"/>
            </a:xfrm>
            <a:prstGeom prst="line">
              <a:avLst/>
            </a:prstGeom>
            <a:noFill/>
            <a:ln w="412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4" name="Group 28"/>
          <p:cNvGrpSpPr>
            <a:grpSpLocks/>
          </p:cNvGrpSpPr>
          <p:nvPr/>
        </p:nvGrpSpPr>
        <p:grpSpPr bwMode="auto">
          <a:xfrm>
            <a:off x="3886200" y="3352800"/>
            <a:ext cx="4930775" cy="1231900"/>
            <a:chOff x="2448" y="2112"/>
            <a:chExt cx="3106" cy="776"/>
          </a:xfrm>
        </p:grpSpPr>
        <p:graphicFrame>
          <p:nvGraphicFramePr>
            <p:cNvPr id="101390" name="Object 14"/>
            <p:cNvGraphicFramePr>
              <a:graphicFrameLocks noChangeAspect="1"/>
            </p:cNvGraphicFramePr>
            <p:nvPr/>
          </p:nvGraphicFramePr>
          <p:xfrm>
            <a:off x="3312" y="2112"/>
            <a:ext cx="2242" cy="776"/>
          </p:xfrm>
          <a:graphic>
            <a:graphicData uri="http://schemas.openxmlformats.org/presentationml/2006/ole">
              <p:oleObj spid="_x0000_s124931" name="Picture" r:id="rId6" imgW="2809800" imgH="971640" progId="Word.Picture.8">
                <p:embed/>
              </p:oleObj>
            </a:graphicData>
          </a:graphic>
        </p:graphicFrame>
        <p:sp>
          <p:nvSpPr>
            <p:cNvPr id="101398" name="Line 22"/>
            <p:cNvSpPr>
              <a:spLocks noChangeShapeType="1"/>
            </p:cNvSpPr>
            <p:nvPr/>
          </p:nvSpPr>
          <p:spPr bwMode="auto">
            <a:xfrm>
              <a:off x="2448" y="2352"/>
              <a:ext cx="1008" cy="0"/>
            </a:xfrm>
            <a:prstGeom prst="line">
              <a:avLst/>
            </a:prstGeom>
            <a:noFill/>
            <a:ln w="76200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1399" name="Line 23"/>
            <p:cNvSpPr>
              <a:spLocks noChangeShapeType="1"/>
            </p:cNvSpPr>
            <p:nvPr/>
          </p:nvSpPr>
          <p:spPr bwMode="auto">
            <a:xfrm>
              <a:off x="2832" y="2208"/>
              <a:ext cx="288" cy="288"/>
            </a:xfrm>
            <a:prstGeom prst="line">
              <a:avLst/>
            </a:prstGeom>
            <a:noFill/>
            <a:ln w="412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1400" name="Line 24"/>
            <p:cNvSpPr>
              <a:spLocks noChangeShapeType="1"/>
            </p:cNvSpPr>
            <p:nvPr/>
          </p:nvSpPr>
          <p:spPr bwMode="auto">
            <a:xfrm flipH="1">
              <a:off x="2832" y="2208"/>
              <a:ext cx="288" cy="288"/>
            </a:xfrm>
            <a:prstGeom prst="line">
              <a:avLst/>
            </a:prstGeom>
            <a:noFill/>
            <a:ln w="412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B71EA6-F99C-44B1-91D8-312253ADEF6D}" type="slidenum">
              <a:rPr lang="en-US"/>
              <a:pPr/>
              <a:t>37</a:t>
            </a:fld>
            <a:endParaRPr lang="en-US"/>
          </a:p>
        </p:txBody>
      </p:sp>
      <p:sp>
        <p:nvSpPr>
          <p:cNvPr id="103426" name="Rectangle 2"/>
          <p:cNvSpPr>
            <a:spLocks noGrp="1" noChangeArrowheads="1"/>
          </p:cNvSpPr>
          <p:nvPr>
            <p:ph type="title"/>
          </p:nvPr>
        </p:nvSpPr>
        <p:spPr>
          <a:xfrm>
            <a:off x="2209800" y="304800"/>
            <a:ext cx="5029200" cy="1066800"/>
          </a:xfrm>
        </p:spPr>
        <p:txBody>
          <a:bodyPr/>
          <a:lstStyle/>
          <a:p>
            <a:r>
              <a:rPr lang="en-US" sz="3600" dirty="0">
                <a:latin typeface="Arial" pitchFamily="34" charset="0"/>
                <a:cs typeface="Arial" pitchFamily="34" charset="0"/>
              </a:rPr>
              <a:t>Build Pure Clusters</a:t>
            </a:r>
          </a:p>
        </p:txBody>
      </p:sp>
      <p:sp>
        <p:nvSpPr>
          <p:cNvPr id="103427" name="Text Box 3"/>
          <p:cNvSpPr txBox="1">
            <a:spLocks noChangeArrowheads="1"/>
          </p:cNvSpPr>
          <p:nvPr/>
        </p:nvSpPr>
        <p:spPr bwMode="auto">
          <a:xfrm>
            <a:off x="533400" y="1524000"/>
            <a:ext cx="8382000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57200" indent="-457200">
              <a:spcBef>
                <a:spcPct val="50000"/>
              </a:spcBef>
            </a:pPr>
            <a:r>
              <a:rPr lang="en-US" sz="2000" dirty="0">
                <a:latin typeface="Arial" pitchFamily="34" charset="0"/>
                <a:cs typeface="Arial" pitchFamily="34" charset="0"/>
              </a:rPr>
              <a:t>Algorithm Sketch:</a:t>
            </a:r>
          </a:p>
          <a:p>
            <a:pPr marL="457200" indent="-457200">
              <a:spcBef>
                <a:spcPct val="50000"/>
              </a:spcBef>
              <a:buFontTx/>
              <a:buAutoNum type="arabicPeriod"/>
            </a:pPr>
            <a:r>
              <a:rPr lang="en-US" sz="2000" dirty="0">
                <a:latin typeface="Arial" pitchFamily="34" charset="0"/>
                <a:cs typeface="Arial" pitchFamily="34" charset="0"/>
              </a:rPr>
              <a:t>Use particular rank (tetrad) constraints on the measured correlations to find 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pairs of items </a:t>
            </a:r>
            <a:r>
              <a:rPr lang="en-US" sz="2000" dirty="0" err="1">
                <a:latin typeface="Arial" pitchFamily="34" charset="0"/>
                <a:cs typeface="Arial" pitchFamily="34" charset="0"/>
              </a:rPr>
              <a:t>m</a:t>
            </a:r>
            <a:r>
              <a:rPr lang="en-US" sz="2000" baseline="-25000" dirty="0" err="1">
                <a:latin typeface="Arial" pitchFamily="34" charset="0"/>
                <a:cs typeface="Arial" pitchFamily="34" charset="0"/>
              </a:rPr>
              <a:t>j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, </a:t>
            </a:r>
            <a:r>
              <a:rPr lang="en-US" sz="2000" dirty="0" err="1">
                <a:latin typeface="Arial" pitchFamily="34" charset="0"/>
                <a:cs typeface="Arial" pitchFamily="34" charset="0"/>
              </a:rPr>
              <a:t>m</a:t>
            </a:r>
            <a:r>
              <a:rPr lang="en-US" sz="2000" baseline="-25000" dirty="0" err="1">
                <a:latin typeface="Arial" pitchFamily="34" charset="0"/>
                <a:cs typeface="Arial" pitchFamily="34" charset="0"/>
              </a:rPr>
              <a:t>k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 that do NOT share 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a single 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latent parent</a:t>
            </a:r>
          </a:p>
          <a:p>
            <a:pPr marL="457200" indent="-457200">
              <a:spcBef>
                <a:spcPct val="50000"/>
              </a:spcBef>
              <a:buFontTx/>
              <a:buAutoNum type="arabicPeriod"/>
            </a:pPr>
            <a:r>
              <a:rPr lang="en-US" sz="2000" dirty="0">
                <a:latin typeface="Arial" pitchFamily="34" charset="0"/>
                <a:cs typeface="Arial" pitchFamily="34" charset="0"/>
              </a:rPr>
              <a:t>Add a latent for each subset S of M such that no pair in S was found NOT to share a latent parent in step 1.</a:t>
            </a:r>
          </a:p>
          <a:p>
            <a:pPr marL="457200" indent="-457200">
              <a:spcBef>
                <a:spcPct val="50000"/>
              </a:spcBef>
              <a:buFontTx/>
              <a:buAutoNum type="arabicPeriod"/>
            </a:pPr>
            <a:r>
              <a:rPr lang="en-US" sz="2000" dirty="0">
                <a:latin typeface="Arial" pitchFamily="34" charset="0"/>
                <a:cs typeface="Arial" pitchFamily="34" charset="0"/>
              </a:rPr>
              <a:t>Purify</a:t>
            </a:r>
          </a:p>
          <a:p>
            <a:pPr marL="457200" indent="-457200">
              <a:spcBef>
                <a:spcPct val="50000"/>
              </a:spcBef>
              <a:buFontTx/>
              <a:buAutoNum type="arabicPeriod"/>
            </a:pPr>
            <a:r>
              <a:rPr lang="en-US" sz="2000" dirty="0">
                <a:latin typeface="Arial" pitchFamily="34" charset="0"/>
                <a:cs typeface="Arial" pitchFamily="34" charset="0"/>
              </a:rPr>
              <a:t>Remove </a:t>
            </a:r>
            <a:r>
              <a:rPr lang="en-US" sz="2000" dirty="0" err="1">
                <a:latin typeface="Arial" pitchFamily="34" charset="0"/>
                <a:cs typeface="Arial" pitchFamily="34" charset="0"/>
              </a:rPr>
              <a:t>latents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 with no children</a:t>
            </a:r>
          </a:p>
          <a:p>
            <a:pPr marL="457200" indent="-457200">
              <a:spcBef>
                <a:spcPct val="50000"/>
              </a:spcBef>
            </a:pP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0A6E96F-964E-4151-85FD-6D8A401D86D2}" type="slidenum">
              <a:rPr lang="en-US">
                <a:latin typeface="Times New Roman" pitchFamily="-128" charset="0"/>
              </a:rPr>
              <a:pPr/>
              <a:t>38</a:t>
            </a:fld>
            <a:endParaRPr lang="en-US">
              <a:latin typeface="Times New Roman" pitchFamily="-128" charset="0"/>
            </a:endParaRPr>
          </a:p>
        </p:txBody>
      </p:sp>
      <p:pic>
        <p:nvPicPr>
          <p:cNvPr id="25293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1200" y="1042780"/>
            <a:ext cx="5638800" cy="55617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1447800" y="0"/>
            <a:ext cx="6858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Build</a:t>
            </a:r>
            <a:r>
              <a:rPr kumimoji="0" lang="en-US" sz="3600" b="0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 Pure Clusters + </a:t>
            </a:r>
            <a:r>
              <a:rPr kumimoji="0" lang="en-US" sz="3600" b="0" i="0" u="none" strike="noStrike" kern="0" cap="none" spc="0" normalizeH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MIMbuild</a:t>
            </a:r>
            <a:endParaRPr kumimoji="0" lang="en-US" sz="3600" b="0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D35DB-4CF9-4D2C-BC18-CCDA841142EB}" type="slidenum">
              <a:rPr lang="en-US"/>
              <a:pPr/>
              <a:t>39</a:t>
            </a:fld>
            <a:endParaRPr lang="en-US"/>
          </a:p>
        </p:txBody>
      </p:sp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>
          <a:xfrm>
            <a:off x="2209800" y="304800"/>
            <a:ext cx="5029200" cy="1066800"/>
          </a:xfrm>
        </p:spPr>
        <p:txBody>
          <a:bodyPr/>
          <a:lstStyle/>
          <a:p>
            <a:r>
              <a:rPr lang="en-US"/>
              <a:t>Case Studies</a:t>
            </a:r>
          </a:p>
        </p:txBody>
      </p:sp>
      <p:sp>
        <p:nvSpPr>
          <p:cNvPr id="59397" name="Text Box 5"/>
          <p:cNvSpPr txBox="1">
            <a:spLocks noChangeArrowheads="1"/>
          </p:cNvSpPr>
          <p:nvPr/>
        </p:nvSpPr>
        <p:spPr bwMode="auto">
          <a:xfrm>
            <a:off x="762000" y="1752600"/>
            <a:ext cx="8001000" cy="277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/>
              <a:t>Stress, Depression, and Religion (Lee, 2004)</a:t>
            </a:r>
          </a:p>
          <a:p>
            <a:pPr>
              <a:spcBef>
                <a:spcPct val="50000"/>
              </a:spcBef>
            </a:pPr>
            <a:endParaRPr lang="en-US" sz="3200"/>
          </a:p>
          <a:p>
            <a:pPr>
              <a:spcBef>
                <a:spcPct val="50000"/>
              </a:spcBef>
            </a:pPr>
            <a:r>
              <a:rPr lang="en-US" sz="3200"/>
              <a:t>Test Anxiety (Bartholomew, 2002)</a:t>
            </a:r>
          </a:p>
          <a:p>
            <a:pPr>
              <a:spcBef>
                <a:spcPct val="50000"/>
              </a:spcBef>
            </a:pPr>
            <a:endParaRPr lang="en-US" sz="32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398E9-F1C8-47F8-A648-567A3C9D272F}" type="slidenum">
              <a:rPr lang="en-US"/>
              <a:pPr/>
              <a:t>4</a:t>
            </a:fld>
            <a:endParaRPr lang="en-US"/>
          </a:p>
        </p:txBody>
      </p:sp>
      <p:sp>
        <p:nvSpPr>
          <p:cNvPr id="105474" name="Rectangle 2"/>
          <p:cNvSpPr>
            <a:spLocks noGrp="1" noChangeArrowheads="1"/>
          </p:cNvSpPr>
          <p:nvPr>
            <p:ph type="title"/>
          </p:nvPr>
        </p:nvSpPr>
        <p:spPr>
          <a:xfrm>
            <a:off x="2819400" y="228600"/>
            <a:ext cx="3200400" cy="762000"/>
          </a:xfrm>
        </p:spPr>
        <p:txBody>
          <a:bodyPr/>
          <a:lstStyle/>
          <a:p>
            <a:r>
              <a:rPr lang="en-US" sz="3600" dirty="0" smtClean="0">
                <a:latin typeface="Arial" pitchFamily="34" charset="0"/>
                <a:cs typeface="Arial" pitchFamily="34" charset="0"/>
              </a:rPr>
              <a:t>Goals:</a:t>
            </a:r>
            <a:endParaRPr lang="en-US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5475" name="Text Box 3"/>
          <p:cNvSpPr txBox="1">
            <a:spLocks noChangeArrowheads="1"/>
          </p:cNvSpPr>
          <p:nvPr/>
        </p:nvSpPr>
        <p:spPr bwMode="auto">
          <a:xfrm>
            <a:off x="1371600" y="1219200"/>
            <a:ext cx="74676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457200" indent="-457200">
              <a:spcBef>
                <a:spcPct val="50000"/>
              </a:spcBef>
              <a:buFont typeface="Arial" pitchFamily="34" charset="0"/>
              <a:buChar char="•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What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Latents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are out there?</a:t>
            </a:r>
          </a:p>
          <a:p>
            <a:pPr marL="457200" indent="-457200">
              <a:spcBef>
                <a:spcPct val="50000"/>
              </a:spcBef>
              <a:buFont typeface="Arial" pitchFamily="34" charset="0"/>
              <a:buChar char="•"/>
            </a:pPr>
            <a:r>
              <a:rPr lang="en-US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Causal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Relationships Among Latent Constructs</a:t>
            </a:r>
          </a:p>
        </p:txBody>
      </p:sp>
      <p:grpSp>
        <p:nvGrpSpPr>
          <p:cNvPr id="23" name="Group 22"/>
          <p:cNvGrpSpPr/>
          <p:nvPr/>
        </p:nvGrpSpPr>
        <p:grpSpPr>
          <a:xfrm>
            <a:off x="2362200" y="2971800"/>
            <a:ext cx="4495800" cy="830997"/>
            <a:chOff x="2514600" y="2590800"/>
            <a:chExt cx="4495800" cy="830997"/>
          </a:xfrm>
        </p:grpSpPr>
        <p:cxnSp>
          <p:nvCxnSpPr>
            <p:cNvPr id="7" name="Straight Arrow Connector 6"/>
            <p:cNvCxnSpPr>
              <a:stCxn id="8" idx="3"/>
            </p:cNvCxnSpPr>
            <p:nvPr/>
          </p:nvCxnSpPr>
          <p:spPr>
            <a:xfrm flipV="1">
              <a:off x="4419600" y="3049588"/>
              <a:ext cx="533400" cy="645"/>
            </a:xfrm>
            <a:prstGeom prst="straightConnector1">
              <a:avLst/>
            </a:prstGeom>
            <a:ln w="25400"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TextBox 7"/>
            <p:cNvSpPr txBox="1"/>
            <p:nvPr/>
          </p:nvSpPr>
          <p:spPr>
            <a:xfrm>
              <a:off x="2514600" y="2819400"/>
              <a:ext cx="19050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>
                  <a:latin typeface="Arial" pitchFamily="34" charset="0"/>
                  <a:cs typeface="Arial" pitchFamily="34" charset="0"/>
                </a:rPr>
                <a:t>Depression</a:t>
              </a:r>
              <a:endParaRPr lang="en-US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5105400" y="2590800"/>
              <a:ext cx="190500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>
                  <a:latin typeface="Arial" pitchFamily="34" charset="0"/>
                  <a:cs typeface="Arial" pitchFamily="34" charset="0"/>
                </a:rPr>
                <a:t>Relationship</a:t>
              </a:r>
            </a:p>
            <a:p>
              <a:pPr algn="ctr"/>
              <a:r>
                <a:rPr lang="en-US" dirty="0" smtClean="0">
                  <a:latin typeface="Arial" pitchFamily="34" charset="0"/>
                  <a:cs typeface="Arial" pitchFamily="34" charset="0"/>
                </a:rPr>
                <a:t>Satisfaction</a:t>
              </a: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2438400" y="3962400"/>
            <a:ext cx="4495800" cy="1364397"/>
            <a:chOff x="2590800" y="3581400"/>
            <a:chExt cx="4495800" cy="1364397"/>
          </a:xfrm>
        </p:grpSpPr>
        <p:sp>
          <p:nvSpPr>
            <p:cNvPr id="11" name="TextBox 10"/>
            <p:cNvSpPr txBox="1"/>
            <p:nvPr/>
          </p:nvSpPr>
          <p:spPr>
            <a:xfrm>
              <a:off x="2590800" y="4343400"/>
              <a:ext cx="19050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>
                  <a:latin typeface="Arial" pitchFamily="34" charset="0"/>
                  <a:cs typeface="Arial" pitchFamily="34" charset="0"/>
                </a:rPr>
                <a:t>Depression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5181600" y="4114800"/>
              <a:ext cx="190500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>
                  <a:latin typeface="Arial" pitchFamily="34" charset="0"/>
                  <a:cs typeface="Arial" pitchFamily="34" charset="0"/>
                </a:rPr>
                <a:t>Relationship</a:t>
              </a:r>
            </a:p>
            <a:p>
              <a:pPr algn="ctr"/>
              <a:r>
                <a:rPr lang="en-US" dirty="0" smtClean="0">
                  <a:latin typeface="Arial" pitchFamily="34" charset="0"/>
                  <a:cs typeface="Arial" pitchFamily="34" charset="0"/>
                </a:rPr>
                <a:t>Satisfaction</a:t>
              </a:r>
            </a:p>
          </p:txBody>
        </p:sp>
        <p:cxnSp>
          <p:nvCxnSpPr>
            <p:cNvPr id="20" name="Straight Arrow Connector 19"/>
            <p:cNvCxnSpPr/>
            <p:nvPr/>
          </p:nvCxnSpPr>
          <p:spPr>
            <a:xfrm flipV="1">
              <a:off x="4495800" y="4648200"/>
              <a:ext cx="533400" cy="645"/>
            </a:xfrm>
            <a:prstGeom prst="straightConnector1">
              <a:avLst/>
            </a:prstGeom>
            <a:ln w="25400">
              <a:solidFill>
                <a:srgbClr val="C00000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/>
            <p:cNvSpPr txBox="1"/>
            <p:nvPr/>
          </p:nvSpPr>
          <p:spPr>
            <a:xfrm>
              <a:off x="3962400" y="3581400"/>
              <a:ext cx="19050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>
                  <a:latin typeface="Arial" pitchFamily="34" charset="0"/>
                  <a:cs typeface="Arial" pitchFamily="34" charset="0"/>
                </a:rPr>
                <a:t>or</a:t>
              </a:r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3810000" y="5562600"/>
            <a:ext cx="1905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Arial" pitchFamily="34" charset="0"/>
                <a:cs typeface="Arial" pitchFamily="34" charset="0"/>
              </a:rPr>
              <a:t>or 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EE7A15F-01B2-4961-9765-7C12C068061F}" type="slidenum">
              <a:rPr lang="en-US">
                <a:latin typeface="Times New Roman" pitchFamily="-128" charset="0"/>
              </a:rPr>
              <a:pPr/>
              <a:t>40</a:t>
            </a:fld>
            <a:endParaRPr lang="en-US">
              <a:latin typeface="Times New Roman" pitchFamily="-128" charset="0"/>
            </a:endParaRPr>
          </a:p>
        </p:txBody>
      </p:sp>
      <p:sp>
        <p:nvSpPr>
          <p:cNvPr id="6148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0"/>
            <a:ext cx="9067800" cy="838200"/>
          </a:xfrm>
        </p:spPr>
        <p:txBody>
          <a:bodyPr/>
          <a:lstStyle/>
          <a:p>
            <a:pPr eaLnBrk="1" hangingPunct="1"/>
            <a:r>
              <a:rPr lang="en-US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Case Study: Stress, Depression, and Religion</a:t>
            </a:r>
          </a:p>
        </p:txBody>
      </p:sp>
      <p:sp>
        <p:nvSpPr>
          <p:cNvPr id="6149" name="Text Box 3"/>
          <p:cNvSpPr txBox="1">
            <a:spLocks noChangeArrowheads="1"/>
          </p:cNvSpPr>
          <p:nvPr/>
        </p:nvSpPr>
        <p:spPr bwMode="auto">
          <a:xfrm>
            <a:off x="1219200" y="1524000"/>
            <a:ext cx="6934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6150" name="Text Box 4"/>
          <p:cNvSpPr txBox="1">
            <a:spLocks noChangeArrowheads="1"/>
          </p:cNvSpPr>
          <p:nvPr/>
        </p:nvSpPr>
        <p:spPr bwMode="auto">
          <a:xfrm>
            <a:off x="533400" y="1143000"/>
            <a:ext cx="7620000" cy="21544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dirty="0" smtClean="0">
                <a:latin typeface="Arial" pitchFamily="34" charset="0"/>
                <a:cs typeface="Arial" pitchFamily="34" charset="0"/>
              </a:rPr>
              <a:t>Masters 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Students  (N = 127)  61 - item survey (</a:t>
            </a:r>
            <a:r>
              <a:rPr lang="en-US" sz="2000" dirty="0" err="1">
                <a:latin typeface="Arial" pitchFamily="34" charset="0"/>
                <a:cs typeface="Arial" pitchFamily="34" charset="0"/>
              </a:rPr>
              <a:t>Likert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 Scale) 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sz="2000" dirty="0">
                <a:latin typeface="Arial" pitchFamily="34" charset="0"/>
                <a:cs typeface="Arial" pitchFamily="34" charset="0"/>
              </a:rPr>
              <a:t> Stress: St</a:t>
            </a:r>
            <a:r>
              <a:rPr lang="en-US" sz="2000" baseline="-25000" dirty="0">
                <a:latin typeface="Arial" pitchFamily="34" charset="0"/>
                <a:cs typeface="Arial" pitchFamily="34" charset="0"/>
              </a:rPr>
              <a:t>1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 - St</a:t>
            </a:r>
            <a:r>
              <a:rPr lang="en-US" sz="2000" baseline="-25000" dirty="0">
                <a:latin typeface="Arial" pitchFamily="34" charset="0"/>
                <a:cs typeface="Arial" pitchFamily="34" charset="0"/>
              </a:rPr>
              <a:t>21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sz="2000" dirty="0">
                <a:latin typeface="Arial" pitchFamily="34" charset="0"/>
                <a:cs typeface="Arial" pitchFamily="34" charset="0"/>
              </a:rPr>
              <a:t> Depression: D</a:t>
            </a:r>
            <a:r>
              <a:rPr lang="en-US" sz="2000" baseline="-25000" dirty="0">
                <a:latin typeface="Arial" pitchFamily="34" charset="0"/>
                <a:cs typeface="Arial" pitchFamily="34" charset="0"/>
              </a:rPr>
              <a:t>1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 - D</a:t>
            </a:r>
            <a:r>
              <a:rPr lang="en-US" sz="2000" baseline="-25000" dirty="0">
                <a:latin typeface="Arial" pitchFamily="34" charset="0"/>
                <a:cs typeface="Arial" pitchFamily="34" charset="0"/>
              </a:rPr>
              <a:t>20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sz="2000" dirty="0">
                <a:latin typeface="Arial" pitchFamily="34" charset="0"/>
                <a:cs typeface="Arial" pitchFamily="34" charset="0"/>
              </a:rPr>
              <a:t> Religious Coping: C</a:t>
            </a:r>
            <a:r>
              <a:rPr lang="en-US" sz="2000" baseline="-25000" dirty="0">
                <a:latin typeface="Arial" pitchFamily="34" charset="0"/>
                <a:cs typeface="Arial" pitchFamily="34" charset="0"/>
              </a:rPr>
              <a:t>1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 - C</a:t>
            </a:r>
            <a:r>
              <a:rPr lang="en-US" sz="2000" baseline="-25000" dirty="0">
                <a:latin typeface="Arial" pitchFamily="34" charset="0"/>
                <a:cs typeface="Arial" pitchFamily="34" charset="0"/>
              </a:rPr>
              <a:t>20</a:t>
            </a:r>
          </a:p>
          <a:p>
            <a:pPr>
              <a:spcBef>
                <a:spcPct val="50000"/>
              </a:spcBef>
              <a:buFontTx/>
              <a:buChar char="•"/>
            </a:pPr>
            <a:endParaRPr lang="en-US" baseline="-25000" dirty="0"/>
          </a:p>
        </p:txBody>
      </p:sp>
      <p:sp>
        <p:nvSpPr>
          <p:cNvPr id="60424" name="Text Box 8"/>
          <p:cNvSpPr txBox="1">
            <a:spLocks noChangeArrowheads="1"/>
          </p:cNvSpPr>
          <p:nvPr/>
        </p:nvSpPr>
        <p:spPr bwMode="auto">
          <a:xfrm>
            <a:off x="457200" y="5867400"/>
            <a:ext cx="1447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p </a:t>
            </a:r>
            <a:r>
              <a:rPr lang="en-US" dirty="0">
                <a:latin typeface="Arial" pitchFamily="34" charset="0"/>
                <a:cs typeface="Arial" pitchFamily="34" charset="0"/>
              </a:rPr>
              <a:t>= 0.00</a:t>
            </a:r>
          </a:p>
        </p:txBody>
      </p:sp>
      <p:grpSp>
        <p:nvGrpSpPr>
          <p:cNvPr id="2" name="Group 11"/>
          <p:cNvGrpSpPr>
            <a:grpSpLocks/>
          </p:cNvGrpSpPr>
          <p:nvPr/>
        </p:nvGrpSpPr>
        <p:grpSpPr bwMode="auto">
          <a:xfrm>
            <a:off x="2133600" y="3429000"/>
            <a:ext cx="5943600" cy="3203575"/>
            <a:chOff x="1344" y="2160"/>
            <a:chExt cx="3744" cy="2018"/>
          </a:xfrm>
        </p:grpSpPr>
        <p:graphicFrame>
          <p:nvGraphicFramePr>
            <p:cNvPr id="6146" name="Object 7"/>
            <p:cNvGraphicFramePr>
              <a:graphicFrameLocks noChangeAspect="1"/>
            </p:cNvGraphicFramePr>
            <p:nvPr/>
          </p:nvGraphicFramePr>
          <p:xfrm>
            <a:off x="1344" y="2160"/>
            <a:ext cx="3744" cy="2018"/>
          </p:xfrm>
          <a:graphic>
            <a:graphicData uri="http://schemas.openxmlformats.org/presentationml/2006/ole">
              <p:oleObj spid="_x0000_s6146" name="Picture" r:id="rId3" imgW="4029120" imgH="2171880" progId="Word.Picture.8">
                <p:embed/>
              </p:oleObj>
            </a:graphicData>
          </a:graphic>
        </p:graphicFrame>
        <p:sp>
          <p:nvSpPr>
            <p:cNvPr id="6153" name="Text Box 9"/>
            <p:cNvSpPr txBox="1">
              <a:spLocks noChangeArrowheads="1"/>
            </p:cNvSpPr>
            <p:nvPr/>
          </p:nvSpPr>
          <p:spPr bwMode="auto">
            <a:xfrm>
              <a:off x="2448" y="2208"/>
              <a:ext cx="163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dirty="0">
                  <a:latin typeface="Arial" pitchFamily="34" charset="0"/>
                  <a:cs typeface="Arial" pitchFamily="34" charset="0"/>
                </a:rPr>
                <a:t>Specified Model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424" grpId="0" autoUpdateAnimBg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C2552EA-1186-4DBC-8B40-431745A06D14}" type="slidenum">
              <a:rPr lang="en-US">
                <a:latin typeface="Times New Roman" pitchFamily="-128" charset="0"/>
              </a:rPr>
              <a:pPr/>
              <a:t>41</a:t>
            </a:fld>
            <a:endParaRPr lang="en-US">
              <a:latin typeface="Times New Roman" pitchFamily="-128" charset="0"/>
            </a:endParaRPr>
          </a:p>
        </p:txBody>
      </p:sp>
      <p:sp>
        <p:nvSpPr>
          <p:cNvPr id="7173" name="Text Box 3"/>
          <p:cNvSpPr txBox="1">
            <a:spLocks noChangeArrowheads="1"/>
          </p:cNvSpPr>
          <p:nvPr/>
        </p:nvSpPr>
        <p:spPr bwMode="auto">
          <a:xfrm>
            <a:off x="1219200" y="1524000"/>
            <a:ext cx="6934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7174" name="Text Box 4"/>
          <p:cNvSpPr txBox="1">
            <a:spLocks noChangeArrowheads="1"/>
          </p:cNvSpPr>
          <p:nvPr/>
        </p:nvSpPr>
        <p:spPr bwMode="auto">
          <a:xfrm>
            <a:off x="2667000" y="1447800"/>
            <a:ext cx="41910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dirty="0">
                <a:latin typeface="Arial" pitchFamily="34" charset="0"/>
                <a:cs typeface="Arial" pitchFamily="34" charset="0"/>
              </a:rPr>
              <a:t>Build Pure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Clusters</a:t>
            </a:r>
            <a:endParaRPr lang="en-US" baseline="-25000" dirty="0"/>
          </a:p>
        </p:txBody>
      </p:sp>
      <p:graphicFrame>
        <p:nvGraphicFramePr>
          <p:cNvPr id="109573" name="Object 5"/>
          <p:cNvGraphicFramePr>
            <a:graphicFrameLocks noChangeAspect="1"/>
          </p:cNvGraphicFramePr>
          <p:nvPr/>
        </p:nvGraphicFramePr>
        <p:xfrm>
          <a:off x="914400" y="1828800"/>
          <a:ext cx="6878638" cy="3810000"/>
        </p:xfrm>
        <a:graphic>
          <a:graphicData uri="http://schemas.openxmlformats.org/presentationml/2006/ole">
            <p:oleObj spid="_x0000_s7170" name="Picture" r:id="rId3" imgW="4057560" imgH="2247840" progId="Word.Picture.8">
              <p:embed/>
            </p:oleObj>
          </a:graphicData>
        </a:graphic>
      </p:graphicFrame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76200" y="0"/>
            <a:ext cx="90678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Case Study: Stress, Depression, and Religion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95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617AC4D-57D7-440A-96A3-654A8C9E8CF7}" type="slidenum">
              <a:rPr lang="en-US">
                <a:latin typeface="Times New Roman" pitchFamily="-128" charset="0"/>
              </a:rPr>
              <a:pPr/>
              <a:t>42</a:t>
            </a:fld>
            <a:endParaRPr lang="en-US">
              <a:latin typeface="Times New Roman" pitchFamily="-128" charset="0"/>
            </a:endParaRPr>
          </a:p>
        </p:txBody>
      </p:sp>
      <p:sp>
        <p:nvSpPr>
          <p:cNvPr id="8197" name="Text Box 3"/>
          <p:cNvSpPr txBox="1">
            <a:spLocks noChangeArrowheads="1"/>
          </p:cNvSpPr>
          <p:nvPr/>
        </p:nvSpPr>
        <p:spPr bwMode="auto">
          <a:xfrm>
            <a:off x="1219200" y="1524000"/>
            <a:ext cx="6934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8198" name="Text Box 4"/>
          <p:cNvSpPr txBox="1">
            <a:spLocks noChangeArrowheads="1"/>
          </p:cNvSpPr>
          <p:nvPr/>
        </p:nvSpPr>
        <p:spPr bwMode="auto">
          <a:xfrm>
            <a:off x="2438400" y="1219200"/>
            <a:ext cx="4724400" cy="1231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dirty="0">
                <a:latin typeface="Arial" pitchFamily="34" charset="0"/>
                <a:cs typeface="Arial" pitchFamily="34" charset="0"/>
              </a:rPr>
              <a:t>Assume Stress temporally prior:</a:t>
            </a:r>
          </a:p>
          <a:p>
            <a:pPr algn="ctr">
              <a:spcBef>
                <a:spcPct val="50000"/>
              </a:spcBef>
            </a:pPr>
            <a:r>
              <a:rPr lang="en-US" sz="2000" dirty="0" err="1">
                <a:latin typeface="Arial" pitchFamily="34" charset="0"/>
                <a:cs typeface="Arial" pitchFamily="34" charset="0"/>
              </a:rPr>
              <a:t>MIMbuild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 to find Latent Structure:</a:t>
            </a:r>
            <a:endParaRPr lang="en-US" sz="2000" baseline="-25000" dirty="0">
              <a:latin typeface="Arial" pitchFamily="34" charset="0"/>
              <a:cs typeface="Arial" pitchFamily="34" charset="0"/>
            </a:endParaRPr>
          </a:p>
          <a:p>
            <a:pPr>
              <a:spcBef>
                <a:spcPct val="50000"/>
              </a:spcBef>
              <a:buFontTx/>
              <a:buChar char="•"/>
            </a:pPr>
            <a:endParaRPr lang="en-US" baseline="-25000" dirty="0"/>
          </a:p>
        </p:txBody>
      </p:sp>
      <p:graphicFrame>
        <p:nvGraphicFramePr>
          <p:cNvPr id="71685" name="Object 5"/>
          <p:cNvGraphicFramePr>
            <a:graphicFrameLocks noChangeAspect="1"/>
          </p:cNvGraphicFramePr>
          <p:nvPr/>
        </p:nvGraphicFramePr>
        <p:xfrm>
          <a:off x="914400" y="1828800"/>
          <a:ext cx="6878638" cy="3810000"/>
        </p:xfrm>
        <a:graphic>
          <a:graphicData uri="http://schemas.openxmlformats.org/presentationml/2006/ole">
            <p:oleObj spid="_x0000_s8194" name="Picture" r:id="rId3" imgW="4057560" imgH="2247840" progId="Word.Picture.8">
              <p:embed/>
            </p:oleObj>
          </a:graphicData>
        </a:graphic>
      </p:graphicFrame>
      <p:sp>
        <p:nvSpPr>
          <p:cNvPr id="71687" name="Text Box 7"/>
          <p:cNvSpPr txBox="1">
            <a:spLocks noChangeArrowheads="1"/>
          </p:cNvSpPr>
          <p:nvPr/>
        </p:nvSpPr>
        <p:spPr bwMode="auto">
          <a:xfrm>
            <a:off x="6400800" y="5029200"/>
            <a:ext cx="1447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p </a:t>
            </a:r>
            <a:r>
              <a:rPr lang="en-US" dirty="0">
                <a:latin typeface="Arial" pitchFamily="34" charset="0"/>
                <a:cs typeface="Arial" pitchFamily="34" charset="0"/>
              </a:rPr>
              <a:t>= 0.28</a:t>
            </a:r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76200" y="0"/>
            <a:ext cx="90678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Case Study: Stress, Depression, and Religion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6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687" grpId="0" autoUpdateAnimBg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7BC93C0-72B7-41D5-8EEA-00CDA87D75EC}" type="slidenum">
              <a:rPr lang="en-US">
                <a:latin typeface="Times New Roman" pitchFamily="-128" charset="0"/>
              </a:rPr>
              <a:pPr/>
              <a:t>43</a:t>
            </a:fld>
            <a:endParaRPr lang="en-US">
              <a:latin typeface="Times New Roman" pitchFamily="-128" charset="0"/>
            </a:endParaRPr>
          </a:p>
        </p:txBody>
      </p:sp>
      <p:sp>
        <p:nvSpPr>
          <p:cNvPr id="9220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0"/>
            <a:ext cx="7543800" cy="762000"/>
          </a:xfrm>
        </p:spPr>
        <p:txBody>
          <a:bodyPr/>
          <a:lstStyle/>
          <a:p>
            <a:pPr eaLnBrk="1" hangingPunct="1"/>
            <a:r>
              <a:rPr lang="en-US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Case Study : Test Anxiety </a:t>
            </a:r>
          </a:p>
        </p:txBody>
      </p:sp>
      <p:sp>
        <p:nvSpPr>
          <p:cNvPr id="9221" name="Text Box 3"/>
          <p:cNvSpPr txBox="1">
            <a:spLocks noChangeArrowheads="1"/>
          </p:cNvSpPr>
          <p:nvPr/>
        </p:nvSpPr>
        <p:spPr bwMode="auto">
          <a:xfrm>
            <a:off x="1219200" y="1524000"/>
            <a:ext cx="6934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9222" name="Text Box 4"/>
          <p:cNvSpPr txBox="1">
            <a:spLocks noChangeArrowheads="1"/>
          </p:cNvSpPr>
          <p:nvPr/>
        </p:nvSpPr>
        <p:spPr bwMode="auto">
          <a:xfrm>
            <a:off x="533400" y="914400"/>
            <a:ext cx="82296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dirty="0">
                <a:latin typeface="Arial" pitchFamily="34" charset="0"/>
                <a:cs typeface="Arial" pitchFamily="34" charset="0"/>
              </a:rPr>
              <a:t>Bartholomew and </a:t>
            </a:r>
            <a:r>
              <a:rPr lang="en-US" sz="1800" dirty="0" smtClean="0">
                <a:latin typeface="Arial" pitchFamily="34" charset="0"/>
                <a:cs typeface="Arial" pitchFamily="34" charset="0"/>
              </a:rPr>
              <a:t>Knott (1999), </a:t>
            </a:r>
            <a:r>
              <a:rPr lang="en-US" sz="1800" i="1" dirty="0">
                <a:latin typeface="Arial" pitchFamily="34" charset="0"/>
                <a:cs typeface="Arial" pitchFamily="34" charset="0"/>
              </a:rPr>
              <a:t>Latent variable models and factor </a:t>
            </a:r>
            <a:r>
              <a:rPr lang="en-US" sz="1800" i="1" dirty="0" smtClean="0">
                <a:latin typeface="Arial" pitchFamily="34" charset="0"/>
                <a:cs typeface="Arial" pitchFamily="34" charset="0"/>
              </a:rPr>
              <a:t>analysis</a:t>
            </a:r>
            <a:endParaRPr lang="en-US" sz="1800" i="1" dirty="0">
              <a:latin typeface="Arial" pitchFamily="34" charset="0"/>
              <a:cs typeface="Arial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1800" dirty="0" smtClean="0">
                <a:latin typeface="Arial" pitchFamily="34" charset="0"/>
                <a:cs typeface="Arial" pitchFamily="34" charset="0"/>
              </a:rPr>
              <a:t>12th </a:t>
            </a:r>
            <a:r>
              <a:rPr lang="en-US" sz="1800" dirty="0">
                <a:latin typeface="Arial" pitchFamily="34" charset="0"/>
                <a:cs typeface="Arial" pitchFamily="34" charset="0"/>
              </a:rPr>
              <a:t>Grade Males in British Columbia  (N = 335)</a:t>
            </a:r>
          </a:p>
          <a:p>
            <a:pPr>
              <a:spcBef>
                <a:spcPct val="50000"/>
              </a:spcBef>
            </a:pPr>
            <a:r>
              <a:rPr lang="en-US" sz="1800" dirty="0">
                <a:latin typeface="Arial" pitchFamily="34" charset="0"/>
                <a:cs typeface="Arial" pitchFamily="34" charset="0"/>
              </a:rPr>
              <a:t>20 - item survey (</a:t>
            </a:r>
            <a:r>
              <a:rPr lang="en-US" sz="1800" dirty="0" err="1">
                <a:latin typeface="Arial" pitchFamily="34" charset="0"/>
                <a:cs typeface="Arial" pitchFamily="34" charset="0"/>
              </a:rPr>
              <a:t>Likert</a:t>
            </a:r>
            <a:r>
              <a:rPr lang="en-US" sz="1800" dirty="0">
                <a:latin typeface="Arial" pitchFamily="34" charset="0"/>
                <a:cs typeface="Arial" pitchFamily="34" charset="0"/>
              </a:rPr>
              <a:t> Scale items): X</a:t>
            </a:r>
            <a:r>
              <a:rPr lang="en-US" sz="1800" baseline="-25000" dirty="0">
                <a:latin typeface="Arial" pitchFamily="34" charset="0"/>
                <a:cs typeface="Arial" pitchFamily="34" charset="0"/>
              </a:rPr>
              <a:t>1</a:t>
            </a:r>
            <a:r>
              <a:rPr lang="en-US" sz="1800" dirty="0">
                <a:latin typeface="Arial" pitchFamily="34" charset="0"/>
                <a:cs typeface="Arial" pitchFamily="34" charset="0"/>
              </a:rPr>
              <a:t> - </a:t>
            </a:r>
            <a:r>
              <a:rPr lang="en-US" sz="1800" dirty="0" smtClean="0">
                <a:latin typeface="Arial" pitchFamily="34" charset="0"/>
                <a:cs typeface="Arial" pitchFamily="34" charset="0"/>
              </a:rPr>
              <a:t>X</a:t>
            </a:r>
            <a:r>
              <a:rPr lang="en-US" sz="1800" baseline="-25000" dirty="0" smtClean="0">
                <a:latin typeface="Arial" pitchFamily="34" charset="0"/>
                <a:cs typeface="Arial" pitchFamily="34" charset="0"/>
              </a:rPr>
              <a:t>20</a:t>
            </a:r>
            <a:r>
              <a:rPr lang="en-US" sz="1800" dirty="0" smtClean="0">
                <a:latin typeface="Arial" pitchFamily="34" charset="0"/>
                <a:cs typeface="Arial" pitchFamily="34" charset="0"/>
              </a:rPr>
              <a:t>:</a:t>
            </a:r>
            <a:endParaRPr lang="en-US" sz="2000" baseline="-25000" dirty="0"/>
          </a:p>
        </p:txBody>
      </p:sp>
      <p:graphicFrame>
        <p:nvGraphicFramePr>
          <p:cNvPr id="9218" name="Object 5"/>
          <p:cNvGraphicFramePr>
            <a:graphicFrameLocks noChangeAspect="1"/>
          </p:cNvGraphicFramePr>
          <p:nvPr/>
        </p:nvGraphicFramePr>
        <p:xfrm>
          <a:off x="1752600" y="2514600"/>
          <a:ext cx="6096000" cy="4203700"/>
        </p:xfrm>
        <a:graphic>
          <a:graphicData uri="http://schemas.openxmlformats.org/presentationml/2006/ole">
            <p:oleObj spid="_x0000_s9218" name="Picture" r:id="rId3" imgW="3990960" imgH="2752560" progId="Word.Picture.8">
              <p:embed/>
            </p:oleObj>
          </a:graphicData>
        </a:graphic>
      </p:graphicFrame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2895600" y="2667000"/>
            <a:ext cx="35814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dirty="0" smtClean="0">
                <a:latin typeface="Arial" pitchFamily="34" charset="0"/>
                <a:cs typeface="Arial" pitchFamily="34" charset="0"/>
              </a:rPr>
              <a:t>Exploratory 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Factor Analysis:</a:t>
            </a:r>
          </a:p>
          <a:p>
            <a:pPr>
              <a:spcBef>
                <a:spcPct val="50000"/>
              </a:spcBef>
            </a:pPr>
            <a:endParaRPr lang="en-US" baseline="-25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4BC6C60-6C87-4DB1-A4D4-326EF78ACDF8}" type="slidenum">
              <a:rPr lang="en-US">
                <a:latin typeface="Times New Roman" pitchFamily="-128" charset="0"/>
              </a:rPr>
              <a:pPr/>
              <a:t>44</a:t>
            </a:fld>
            <a:endParaRPr lang="en-US">
              <a:latin typeface="Times New Roman" pitchFamily="-128" charset="0"/>
            </a:endParaRPr>
          </a:p>
        </p:txBody>
      </p:sp>
      <p:sp>
        <p:nvSpPr>
          <p:cNvPr id="10245" name="Text Box 3"/>
          <p:cNvSpPr txBox="1">
            <a:spLocks noChangeArrowheads="1"/>
          </p:cNvSpPr>
          <p:nvPr/>
        </p:nvSpPr>
        <p:spPr bwMode="auto">
          <a:xfrm>
            <a:off x="1219200" y="1524000"/>
            <a:ext cx="6934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10246" name="Text Box 4"/>
          <p:cNvSpPr txBox="1">
            <a:spLocks noChangeArrowheads="1"/>
          </p:cNvSpPr>
          <p:nvPr/>
        </p:nvSpPr>
        <p:spPr bwMode="auto">
          <a:xfrm>
            <a:off x="2667000" y="1524000"/>
            <a:ext cx="35052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dirty="0">
                <a:latin typeface="Arial" pitchFamily="34" charset="0"/>
                <a:cs typeface="Arial" pitchFamily="34" charset="0"/>
              </a:rPr>
              <a:t>Build Pure Clusters</a:t>
            </a:r>
            <a:r>
              <a:rPr lang="en-US" sz="1800" dirty="0">
                <a:latin typeface="Arial" pitchFamily="34" charset="0"/>
                <a:cs typeface="Arial" pitchFamily="34" charset="0"/>
              </a:rPr>
              <a:t>:</a:t>
            </a:r>
            <a:endParaRPr lang="en-US" sz="1800" baseline="-250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0242" name="Object 5"/>
          <p:cNvGraphicFramePr>
            <a:graphicFrameLocks noChangeAspect="1"/>
          </p:cNvGraphicFramePr>
          <p:nvPr/>
        </p:nvGraphicFramePr>
        <p:xfrm>
          <a:off x="1295400" y="2224088"/>
          <a:ext cx="6324600" cy="4138612"/>
        </p:xfrm>
        <a:graphic>
          <a:graphicData uri="http://schemas.openxmlformats.org/presentationml/2006/ole">
            <p:oleObj spid="_x0000_s10242" name="Picture" r:id="rId3" imgW="3666960" imgH="2400480" progId="Word.Picture.8">
              <p:embed/>
            </p:oleObj>
          </a:graphicData>
        </a:graphic>
      </p:graphicFrame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990600" y="0"/>
            <a:ext cx="75438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Case Study : Test Anxiety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72C62E1-6D3A-44A3-ADBC-C0AF39AD6581}" type="slidenum">
              <a:rPr lang="en-US">
                <a:latin typeface="Times New Roman" pitchFamily="-128" charset="0"/>
              </a:rPr>
              <a:pPr/>
              <a:t>45</a:t>
            </a:fld>
            <a:endParaRPr lang="en-US">
              <a:latin typeface="Times New Roman" pitchFamily="-128" charset="0"/>
            </a:endParaRPr>
          </a:p>
        </p:txBody>
      </p:sp>
      <p:sp>
        <p:nvSpPr>
          <p:cNvPr id="11271" name="Text Box 4"/>
          <p:cNvSpPr txBox="1">
            <a:spLocks noChangeArrowheads="1"/>
          </p:cNvSpPr>
          <p:nvPr/>
        </p:nvSpPr>
        <p:spPr bwMode="auto">
          <a:xfrm>
            <a:off x="5181600" y="1447800"/>
            <a:ext cx="35052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dirty="0">
                <a:latin typeface="Arial" pitchFamily="34" charset="0"/>
                <a:cs typeface="Arial" pitchFamily="34" charset="0"/>
              </a:rPr>
              <a:t>Build Pure Clusters:</a:t>
            </a:r>
          </a:p>
        </p:txBody>
      </p:sp>
      <p:graphicFrame>
        <p:nvGraphicFramePr>
          <p:cNvPr id="11266" name="Object 5"/>
          <p:cNvGraphicFramePr>
            <a:graphicFrameLocks noChangeAspect="1"/>
          </p:cNvGraphicFramePr>
          <p:nvPr/>
        </p:nvGraphicFramePr>
        <p:xfrm>
          <a:off x="4800600" y="2209800"/>
          <a:ext cx="4343400" cy="2843213"/>
        </p:xfrm>
        <a:graphic>
          <a:graphicData uri="http://schemas.openxmlformats.org/presentationml/2006/ole">
            <p:oleObj spid="_x0000_s11266" name="Picture" r:id="rId3" imgW="3666960" imgH="2400480" progId="Word.Picture.8">
              <p:embed/>
            </p:oleObj>
          </a:graphicData>
        </a:graphic>
      </p:graphicFrame>
      <p:graphicFrame>
        <p:nvGraphicFramePr>
          <p:cNvPr id="11267" name="Object 6"/>
          <p:cNvGraphicFramePr>
            <a:graphicFrameLocks noChangeAspect="1"/>
          </p:cNvGraphicFramePr>
          <p:nvPr/>
        </p:nvGraphicFramePr>
        <p:xfrm>
          <a:off x="228600" y="2133600"/>
          <a:ext cx="4419600" cy="3048000"/>
        </p:xfrm>
        <a:graphic>
          <a:graphicData uri="http://schemas.openxmlformats.org/presentationml/2006/ole">
            <p:oleObj spid="_x0000_s11267" name="Picture" r:id="rId4" imgW="3990960" imgH="2752560" progId="Word.Picture.8">
              <p:embed/>
            </p:oleObj>
          </a:graphicData>
        </a:graphic>
      </p:graphicFrame>
      <p:sp>
        <p:nvSpPr>
          <p:cNvPr id="11272" name="Text Box 7"/>
          <p:cNvSpPr txBox="1">
            <a:spLocks noChangeArrowheads="1"/>
          </p:cNvSpPr>
          <p:nvPr/>
        </p:nvSpPr>
        <p:spPr bwMode="auto">
          <a:xfrm>
            <a:off x="1447800" y="5105400"/>
            <a:ext cx="21336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dirty="0" smtClean="0">
                <a:latin typeface="Arial" pitchFamily="34" charset="0"/>
                <a:cs typeface="Arial" pitchFamily="34" charset="0"/>
              </a:rPr>
              <a:t>p-value 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= 0.00</a:t>
            </a:r>
          </a:p>
        </p:txBody>
      </p:sp>
      <p:sp>
        <p:nvSpPr>
          <p:cNvPr id="11273" name="Text Box 8"/>
          <p:cNvSpPr txBox="1">
            <a:spLocks noChangeArrowheads="1"/>
          </p:cNvSpPr>
          <p:nvPr/>
        </p:nvSpPr>
        <p:spPr bwMode="auto">
          <a:xfrm>
            <a:off x="6172200" y="5105400"/>
            <a:ext cx="21336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dirty="0" smtClean="0">
                <a:latin typeface="Arial" pitchFamily="34" charset="0"/>
                <a:cs typeface="Arial" pitchFamily="34" charset="0"/>
              </a:rPr>
              <a:t>p-value 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= 0.47</a:t>
            </a:r>
          </a:p>
        </p:txBody>
      </p:sp>
      <p:sp>
        <p:nvSpPr>
          <p:cNvPr id="11274" name="Text Box 9"/>
          <p:cNvSpPr txBox="1">
            <a:spLocks noChangeArrowheads="1"/>
          </p:cNvSpPr>
          <p:nvPr/>
        </p:nvSpPr>
        <p:spPr bwMode="auto">
          <a:xfrm>
            <a:off x="304800" y="1524000"/>
            <a:ext cx="44958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dirty="0">
                <a:latin typeface="Arial" pitchFamily="34" charset="0"/>
                <a:cs typeface="Arial" pitchFamily="34" charset="0"/>
              </a:rPr>
              <a:t>Exploratory Factor Analysis:</a:t>
            </a:r>
            <a:endParaRPr lang="en-US" sz="2000" baseline="-25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0"/>
            <a:ext cx="7543800" cy="762000"/>
          </a:xfrm>
        </p:spPr>
        <p:txBody>
          <a:bodyPr/>
          <a:lstStyle/>
          <a:p>
            <a:pPr eaLnBrk="1" hangingPunct="1"/>
            <a:r>
              <a:rPr lang="en-US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Case Study : Test Anxiety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71" grpId="0"/>
      <p:bldP spid="11272" grpId="0"/>
      <p:bldP spid="11273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9A3C7D7-5409-414C-AEBB-473A0F3D48B9}" type="slidenum">
              <a:rPr lang="en-US">
                <a:latin typeface="Times New Roman" pitchFamily="-128" charset="0"/>
              </a:rPr>
              <a:pPr/>
              <a:t>46</a:t>
            </a:fld>
            <a:endParaRPr lang="en-US">
              <a:latin typeface="Times New Roman" pitchFamily="-128" charset="0"/>
            </a:endParaRPr>
          </a:p>
        </p:txBody>
      </p:sp>
      <p:sp>
        <p:nvSpPr>
          <p:cNvPr id="12294" name="Text Box 3"/>
          <p:cNvSpPr txBox="1">
            <a:spLocks noChangeArrowheads="1"/>
          </p:cNvSpPr>
          <p:nvPr/>
        </p:nvSpPr>
        <p:spPr bwMode="auto">
          <a:xfrm>
            <a:off x="1219200" y="1524000"/>
            <a:ext cx="6934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grpSp>
        <p:nvGrpSpPr>
          <p:cNvPr id="12295" name="Group 15"/>
          <p:cNvGrpSpPr>
            <a:grpSpLocks/>
          </p:cNvGrpSpPr>
          <p:nvPr/>
        </p:nvGrpSpPr>
        <p:grpSpPr bwMode="auto">
          <a:xfrm>
            <a:off x="228600" y="1371600"/>
            <a:ext cx="4343400" cy="4343400"/>
            <a:chOff x="144" y="864"/>
            <a:chExt cx="2736" cy="2736"/>
          </a:xfrm>
        </p:grpSpPr>
        <p:graphicFrame>
          <p:nvGraphicFramePr>
            <p:cNvPr id="12291" name="Object 5"/>
            <p:cNvGraphicFramePr>
              <a:graphicFrameLocks noChangeAspect="1"/>
            </p:cNvGraphicFramePr>
            <p:nvPr/>
          </p:nvGraphicFramePr>
          <p:xfrm>
            <a:off x="144" y="1488"/>
            <a:ext cx="2736" cy="1791"/>
          </p:xfrm>
          <a:graphic>
            <a:graphicData uri="http://schemas.openxmlformats.org/presentationml/2006/ole">
              <p:oleObj spid="_x0000_s12291" name="Picture" r:id="rId3" imgW="3666960" imgH="2400480" progId="Word.Picture.8">
                <p:embed/>
              </p:oleObj>
            </a:graphicData>
          </a:graphic>
        </p:graphicFrame>
        <p:sp>
          <p:nvSpPr>
            <p:cNvPr id="12299" name="Text Box 10"/>
            <p:cNvSpPr txBox="1">
              <a:spLocks noChangeArrowheads="1"/>
            </p:cNvSpPr>
            <p:nvPr/>
          </p:nvSpPr>
          <p:spPr bwMode="auto">
            <a:xfrm>
              <a:off x="912" y="864"/>
              <a:ext cx="1200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dirty="0" err="1"/>
                <a:t>MIMbuild</a:t>
              </a:r>
              <a:endParaRPr lang="en-US" dirty="0"/>
            </a:p>
          </p:txBody>
        </p:sp>
        <p:sp>
          <p:nvSpPr>
            <p:cNvPr id="12300" name="Text Box 11"/>
            <p:cNvSpPr txBox="1">
              <a:spLocks noChangeArrowheads="1"/>
            </p:cNvSpPr>
            <p:nvPr/>
          </p:nvSpPr>
          <p:spPr bwMode="auto">
            <a:xfrm>
              <a:off x="1056" y="3312"/>
              <a:ext cx="91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dirty="0"/>
                <a:t>p = .43</a:t>
              </a:r>
            </a:p>
          </p:txBody>
        </p:sp>
      </p:grpSp>
      <p:grpSp>
        <p:nvGrpSpPr>
          <p:cNvPr id="3" name="Group 16"/>
          <p:cNvGrpSpPr>
            <a:grpSpLocks/>
          </p:cNvGrpSpPr>
          <p:nvPr/>
        </p:nvGrpSpPr>
        <p:grpSpPr bwMode="auto">
          <a:xfrm>
            <a:off x="4876800" y="1371600"/>
            <a:ext cx="3962400" cy="4343400"/>
            <a:chOff x="3072" y="864"/>
            <a:chExt cx="2496" cy="2736"/>
          </a:xfrm>
        </p:grpSpPr>
        <p:graphicFrame>
          <p:nvGraphicFramePr>
            <p:cNvPr id="12290" name="Object 12"/>
            <p:cNvGraphicFramePr>
              <a:graphicFrameLocks noChangeAspect="1"/>
            </p:cNvGraphicFramePr>
            <p:nvPr/>
          </p:nvGraphicFramePr>
          <p:xfrm>
            <a:off x="3600" y="1584"/>
            <a:ext cx="1358" cy="1393"/>
          </p:xfrm>
          <a:graphic>
            <a:graphicData uri="http://schemas.openxmlformats.org/presentationml/2006/ole">
              <p:oleObj spid="_x0000_s12290" name="Picture" r:id="rId4" imgW="1819440" imgH="1866960" progId="Word.Picture.8">
                <p:embed/>
              </p:oleObj>
            </a:graphicData>
          </a:graphic>
        </p:graphicFrame>
        <p:sp>
          <p:nvSpPr>
            <p:cNvPr id="12297" name="Text Box 13"/>
            <p:cNvSpPr txBox="1">
              <a:spLocks noChangeArrowheads="1"/>
            </p:cNvSpPr>
            <p:nvPr/>
          </p:nvSpPr>
          <p:spPr bwMode="auto">
            <a:xfrm>
              <a:off x="3648" y="3312"/>
              <a:ext cx="148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dirty="0" smtClean="0"/>
                <a:t>Uninformative</a:t>
              </a:r>
              <a:endParaRPr lang="en-US" dirty="0"/>
            </a:p>
          </p:txBody>
        </p:sp>
        <p:sp>
          <p:nvSpPr>
            <p:cNvPr id="12298" name="Text Box 14"/>
            <p:cNvSpPr txBox="1">
              <a:spLocks noChangeArrowheads="1"/>
            </p:cNvSpPr>
            <p:nvPr/>
          </p:nvSpPr>
          <p:spPr bwMode="auto">
            <a:xfrm>
              <a:off x="3072" y="864"/>
              <a:ext cx="2496" cy="5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dirty="0"/>
                <a:t>Scales: No Independencies or Conditional Independencies</a:t>
              </a:r>
            </a:p>
          </p:txBody>
        </p:sp>
      </p:grpSp>
      <p:sp>
        <p:nvSpPr>
          <p:cNvPr id="14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0"/>
            <a:ext cx="7543800" cy="762000"/>
          </a:xfrm>
        </p:spPr>
        <p:txBody>
          <a:bodyPr/>
          <a:lstStyle/>
          <a:p>
            <a:pPr eaLnBrk="1" hangingPunct="1"/>
            <a:r>
              <a:rPr lang="en-US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Case Study : Test Anxiety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398E9-F1C8-47F8-A648-567A3C9D272F}" type="slidenum">
              <a:rPr lang="en-US"/>
              <a:pPr/>
              <a:t>47</a:t>
            </a:fld>
            <a:endParaRPr lang="en-US"/>
          </a:p>
        </p:txBody>
      </p:sp>
      <p:sp>
        <p:nvSpPr>
          <p:cNvPr id="10547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152400"/>
            <a:ext cx="7772400" cy="1143000"/>
          </a:xfrm>
        </p:spPr>
        <p:txBody>
          <a:bodyPr/>
          <a:lstStyle/>
          <a:p>
            <a:r>
              <a:rPr lang="en-US" sz="3600" dirty="0">
                <a:latin typeface="Arial" pitchFamily="34" charset="0"/>
                <a:cs typeface="Arial" pitchFamily="34" charset="0"/>
              </a:rPr>
              <a:t>Limitations</a:t>
            </a:r>
          </a:p>
        </p:txBody>
      </p:sp>
      <p:sp>
        <p:nvSpPr>
          <p:cNvPr id="105475" name="Text Box 3"/>
          <p:cNvSpPr txBox="1">
            <a:spLocks noChangeArrowheads="1"/>
          </p:cNvSpPr>
          <p:nvPr/>
        </p:nvSpPr>
        <p:spPr bwMode="auto">
          <a:xfrm>
            <a:off x="457200" y="1524000"/>
            <a:ext cx="8458200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US" dirty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In simulation studies, requires large sample sizes to </a:t>
            </a:r>
            <a:r>
              <a:rPr lang="en-US" smtClean="0">
                <a:latin typeface="Arial" pitchFamily="34" charset="0"/>
                <a:cs typeface="Arial" pitchFamily="34" charset="0"/>
              </a:rPr>
              <a:t>be really reliable </a:t>
            </a:r>
            <a:r>
              <a:rPr lang="en-US">
                <a:latin typeface="Arial" pitchFamily="34" charset="0"/>
                <a:cs typeface="Arial" pitchFamily="34" charset="0"/>
              </a:rPr>
              <a:t>(~ </a:t>
            </a:r>
            <a:r>
              <a:rPr lang="en-US" smtClean="0">
                <a:latin typeface="Arial" pitchFamily="34" charset="0"/>
                <a:cs typeface="Arial" pitchFamily="34" charset="0"/>
              </a:rPr>
              <a:t>400-500</a:t>
            </a:r>
            <a:r>
              <a:rPr lang="en-US" dirty="0">
                <a:latin typeface="Arial" pitchFamily="34" charset="0"/>
                <a:cs typeface="Arial" pitchFamily="34" charset="0"/>
              </a:rPr>
              <a:t>).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dirty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2 pure </a:t>
            </a:r>
            <a:r>
              <a:rPr lang="en-US" dirty="0">
                <a:latin typeface="Arial" pitchFamily="34" charset="0"/>
                <a:cs typeface="Arial" pitchFamily="34" charset="0"/>
              </a:rPr>
              <a:t>indicators must exist for a latent to be discovered and included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dirty="0">
                <a:latin typeface="Arial" pitchFamily="34" charset="0"/>
                <a:cs typeface="Arial" pitchFamily="34" charset="0"/>
              </a:rPr>
              <a:t> Moderately computationally intensive (O(n</a:t>
            </a:r>
            <a:r>
              <a:rPr lang="en-US" baseline="30000" dirty="0">
                <a:latin typeface="Arial" pitchFamily="34" charset="0"/>
                <a:cs typeface="Arial" pitchFamily="34" charset="0"/>
              </a:rPr>
              <a:t>6</a:t>
            </a:r>
            <a:r>
              <a:rPr lang="en-US" dirty="0">
                <a:latin typeface="Arial" pitchFamily="34" charset="0"/>
                <a:cs typeface="Arial" pitchFamily="34" charset="0"/>
              </a:rPr>
              <a:t>)). 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dirty="0">
                <a:latin typeface="Arial" pitchFamily="34" charset="0"/>
                <a:cs typeface="Arial" pitchFamily="34" charset="0"/>
              </a:rPr>
              <a:t> No error probabilities.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398E9-F1C8-47F8-A648-567A3C9D272F}" type="slidenum">
              <a:rPr lang="en-US"/>
              <a:pPr/>
              <a:t>48</a:t>
            </a:fld>
            <a:endParaRPr lang="en-US"/>
          </a:p>
        </p:txBody>
      </p:sp>
      <p:sp>
        <p:nvSpPr>
          <p:cNvPr id="10547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152400"/>
            <a:ext cx="7772400" cy="1143000"/>
          </a:xfrm>
        </p:spPr>
        <p:txBody>
          <a:bodyPr/>
          <a:lstStyle/>
          <a:p>
            <a:r>
              <a:rPr lang="en-US" sz="3600" dirty="0" smtClean="0">
                <a:latin typeface="Arial" pitchFamily="34" charset="0"/>
                <a:cs typeface="Arial" pitchFamily="34" charset="0"/>
              </a:rPr>
              <a:t>Open Questions/Projects</a:t>
            </a:r>
            <a:endParaRPr lang="en-US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5475" name="Text Box 3"/>
          <p:cNvSpPr txBox="1">
            <a:spLocks noChangeArrowheads="1"/>
          </p:cNvSpPr>
          <p:nvPr/>
        </p:nvSpPr>
        <p:spPr bwMode="auto">
          <a:xfrm>
            <a:off x="457200" y="1524000"/>
            <a:ext cx="84582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US" dirty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IRT models?</a:t>
            </a:r>
            <a:endParaRPr lang="en-US" dirty="0">
              <a:latin typeface="Arial" pitchFamily="34" charset="0"/>
              <a:cs typeface="Arial" pitchFamily="34" charset="0"/>
            </a:endParaRP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dirty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Bi-factor model extensions?</a:t>
            </a:r>
            <a:endParaRPr lang="en-US" dirty="0">
              <a:latin typeface="Arial" pitchFamily="34" charset="0"/>
              <a:cs typeface="Arial" pitchFamily="34" charset="0"/>
            </a:endParaRP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dirty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Appropriate incorporation of background knowledge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398E9-F1C8-47F8-A648-567A3C9D272F}" type="slidenum">
              <a:rPr lang="en-US"/>
              <a:pPr/>
              <a:t>49</a:t>
            </a:fld>
            <a:endParaRPr lang="en-US"/>
          </a:p>
        </p:txBody>
      </p:sp>
      <p:sp>
        <p:nvSpPr>
          <p:cNvPr id="10547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152400"/>
            <a:ext cx="7772400" cy="1143000"/>
          </a:xfrm>
        </p:spPr>
        <p:txBody>
          <a:bodyPr/>
          <a:lstStyle/>
          <a:p>
            <a:r>
              <a:rPr lang="en-US" sz="3600" dirty="0" smtClean="0">
                <a:latin typeface="Arial" pitchFamily="34" charset="0"/>
                <a:cs typeface="Arial" pitchFamily="34" charset="0"/>
              </a:rPr>
              <a:t>References</a:t>
            </a:r>
            <a:endParaRPr lang="en-US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5475" name="Text Box 3"/>
          <p:cNvSpPr txBox="1">
            <a:spLocks noChangeArrowheads="1"/>
          </p:cNvSpPr>
          <p:nvPr/>
        </p:nvSpPr>
        <p:spPr bwMode="auto">
          <a:xfrm>
            <a:off x="457200" y="1524000"/>
            <a:ext cx="8458200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US" sz="20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Tetrad: </a:t>
            </a:r>
            <a:r>
              <a:rPr lang="en-US" sz="2000" dirty="0" smtClean="0">
                <a:latin typeface="Arial" pitchFamily="34" charset="0"/>
                <a:cs typeface="Arial" pitchFamily="34" charset="0"/>
                <a:hlinkClick r:id="rId2"/>
              </a:rPr>
              <a:t>www.phil.cmu.edu/projects/tetrad_download</a:t>
            </a:r>
            <a:endParaRPr lang="en-US" sz="2000" dirty="0" smtClean="0">
              <a:latin typeface="Arial" pitchFamily="34" charset="0"/>
              <a:cs typeface="Arial" pitchFamily="34" charset="0"/>
            </a:endParaRP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sz="2000" dirty="0" smtClean="0">
                <a:latin typeface="Arial" pitchFamily="34" charset="0"/>
                <a:cs typeface="Arial" pitchFamily="34" charset="0"/>
              </a:rPr>
              <a:t> Spirtes, P., Glymour, C., Scheines, R. (2000). </a:t>
            </a:r>
            <a:r>
              <a:rPr lang="en-US" sz="2000" i="1" dirty="0" smtClean="0">
                <a:latin typeface="Arial" pitchFamily="34" charset="0"/>
                <a:cs typeface="Arial" pitchFamily="34" charset="0"/>
              </a:rPr>
              <a:t>Causation, Prediction, and Search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, 2</a:t>
            </a:r>
            <a:r>
              <a:rPr lang="en-US" sz="2000" baseline="30000" dirty="0" smtClean="0">
                <a:latin typeface="Arial" pitchFamily="34" charset="0"/>
                <a:cs typeface="Arial" pitchFamily="34" charset="0"/>
              </a:rPr>
              <a:t>nd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Edition, MIT Press.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sz="2000" dirty="0" smtClean="0">
                <a:latin typeface="Arial" pitchFamily="34" charset="0"/>
                <a:cs typeface="Arial" pitchFamily="34" charset="0"/>
              </a:rPr>
              <a:t>  Pearl, J. (2000). </a:t>
            </a:r>
            <a:r>
              <a:rPr lang="en-US" sz="2000" i="1" dirty="0" smtClean="0">
                <a:latin typeface="Arial" pitchFamily="34" charset="0"/>
                <a:cs typeface="Arial" pitchFamily="34" charset="0"/>
              </a:rPr>
              <a:t>Causation</a:t>
            </a:r>
            <a:r>
              <a:rPr lang="en-US" sz="2000" i="1" dirty="0" smtClean="0"/>
              <a:t>:</a:t>
            </a:r>
            <a:r>
              <a:rPr lang="en-US" sz="2000" i="1" dirty="0" smtClean="0">
                <a:latin typeface="Arial" pitchFamily="34" charset="0"/>
                <a:cs typeface="Arial" pitchFamily="34" charset="0"/>
              </a:rPr>
              <a:t> Models of Reasoning and Inference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, Cambridge University Press.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smtClean="0"/>
              <a:t>Silva, R., Glymour, C., Scheines, R. and Spirtes, P. (2006) “Learning the Structure of Latent Linear Structure Models,” </a:t>
            </a:r>
            <a:r>
              <a:rPr lang="en-US" sz="2000" i="1" dirty="0" smtClean="0"/>
              <a:t>Journal of Machine Learning Research</a:t>
            </a:r>
            <a:r>
              <a:rPr lang="en-US" sz="2000" dirty="0" smtClean="0"/>
              <a:t>, 7, 191-246.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sz="2000" dirty="0" smtClean="0"/>
              <a:t> Learning Measurement Models for Unobserved Variables, (2003). Silva, R., Scheines, R., Glymour, C., and Spirtes. P., in </a:t>
            </a:r>
            <a:r>
              <a:rPr lang="en-US" sz="2000" i="1" dirty="0" smtClean="0"/>
              <a:t>Proceedings of the Nineteenth Conference on Uncertainty in Artificial Intelligence </a:t>
            </a:r>
            <a:r>
              <a:rPr lang="en-US" sz="2000" dirty="0" smtClean="0"/>
              <a:t>, U. </a:t>
            </a:r>
            <a:r>
              <a:rPr lang="en-US" sz="2000" dirty="0" err="1" smtClean="0"/>
              <a:t>Kjaerulff</a:t>
            </a:r>
            <a:r>
              <a:rPr lang="en-US" sz="2000" dirty="0" smtClean="0"/>
              <a:t> and C. Meek, eds., Morgan Kauffma</a:t>
            </a:r>
            <a:r>
              <a:rPr lang="en-US" dirty="0" smtClean="0"/>
              <a:t>n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>
              <a:spcBef>
                <a:spcPct val="50000"/>
              </a:spcBef>
              <a:buFontTx/>
              <a:buChar char="•"/>
            </a:pPr>
            <a:endParaRPr lang="en-US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398E9-F1C8-47F8-A648-567A3C9D272F}" type="slidenum">
              <a:rPr lang="en-US"/>
              <a:pPr/>
              <a:t>5</a:t>
            </a:fld>
            <a:endParaRPr lang="en-US"/>
          </a:p>
        </p:txBody>
      </p:sp>
      <p:sp>
        <p:nvSpPr>
          <p:cNvPr id="105474" name="Rectangle 2"/>
          <p:cNvSpPr>
            <a:spLocks noGrp="1" noChangeArrowheads="1"/>
          </p:cNvSpPr>
          <p:nvPr>
            <p:ph type="title"/>
          </p:nvPr>
        </p:nvSpPr>
        <p:spPr>
          <a:xfrm>
            <a:off x="2743200" y="533400"/>
            <a:ext cx="3200400" cy="762000"/>
          </a:xfrm>
        </p:spPr>
        <p:txBody>
          <a:bodyPr/>
          <a:lstStyle/>
          <a:p>
            <a:r>
              <a:rPr lang="en-US" sz="3600" dirty="0" smtClean="0">
                <a:latin typeface="Arial" pitchFamily="34" charset="0"/>
                <a:cs typeface="Arial" pitchFamily="34" charset="0"/>
              </a:rPr>
              <a:t>Needed:</a:t>
            </a:r>
            <a:endParaRPr lang="en-US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5475" name="Text Box 3"/>
          <p:cNvSpPr txBox="1">
            <a:spLocks noChangeArrowheads="1"/>
          </p:cNvSpPr>
          <p:nvPr/>
        </p:nvSpPr>
        <p:spPr bwMode="auto">
          <a:xfrm>
            <a:off x="1600200" y="1981200"/>
            <a:ext cx="5715000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457200" indent="-457200" algn="ctr">
              <a:spcBef>
                <a:spcPct val="50000"/>
              </a:spcBef>
            </a:pPr>
            <a:r>
              <a:rPr lang="en-US" sz="2800" dirty="0" smtClean="0">
                <a:latin typeface="Arial" pitchFamily="34" charset="0"/>
                <a:cs typeface="Arial" pitchFamily="34" charset="0"/>
              </a:rPr>
              <a:t>Ability to detect </a:t>
            </a:r>
          </a:p>
          <a:p>
            <a:pPr marL="457200" indent="-457200" algn="ctr">
              <a:spcBef>
                <a:spcPct val="50000"/>
              </a:spcBef>
            </a:pPr>
            <a:r>
              <a:rPr lang="en-US" sz="2800" dirty="0" smtClean="0">
                <a:solidFill>
                  <a:srgbClr val="007635"/>
                </a:solidFill>
                <a:latin typeface="Arial" pitchFamily="34" charset="0"/>
                <a:cs typeface="Arial" pitchFamily="34" charset="0"/>
              </a:rPr>
              <a:t>conditional independence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 marL="457200" indent="-457200" algn="ctr">
              <a:spcBef>
                <a:spcPct val="50000"/>
              </a:spcBef>
            </a:pPr>
            <a:r>
              <a:rPr lang="en-US" sz="2800" dirty="0" smtClean="0">
                <a:latin typeface="Arial" pitchFamily="34" charset="0"/>
                <a:cs typeface="Arial" pitchFamily="34" charset="0"/>
              </a:rPr>
              <a:t>among latent variables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124200" y="6229350"/>
            <a:ext cx="2895600" cy="457200"/>
          </a:xfrm>
          <a:noFill/>
        </p:spPr>
        <p:txBody>
          <a:bodyPr/>
          <a:lstStyle/>
          <a:p>
            <a:pPr algn="ctr"/>
            <a:fld id="{66FCF430-F0C5-433D-890F-AD2F1391F5DE}" type="slidenum">
              <a:rPr lang="en-US" smtClean="0">
                <a:latin typeface="Arial" pitchFamily="34" charset="0"/>
              </a:rPr>
              <a:pPr algn="ctr"/>
              <a:t>6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25603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0"/>
            <a:ext cx="7772400" cy="762000"/>
          </a:xfrm>
        </p:spPr>
        <p:txBody>
          <a:bodyPr lIns="90488" tIns="44450" rIns="90488" bIns="44450"/>
          <a:lstStyle/>
          <a:p>
            <a:pPr algn="ctr"/>
            <a:r>
              <a:rPr lang="en-US" sz="3200" dirty="0" smtClean="0">
                <a:latin typeface="Arial" pitchFamily="34" charset="0"/>
              </a:rPr>
              <a:t>Lead and IQ</a:t>
            </a:r>
          </a:p>
        </p:txBody>
      </p:sp>
      <p:sp>
        <p:nvSpPr>
          <p:cNvPr id="2560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en-US"/>
          </a:p>
        </p:txBody>
      </p:sp>
      <p:sp>
        <p:nvSpPr>
          <p:cNvPr id="27" name="TextBox 26"/>
          <p:cNvSpPr txBox="1"/>
          <p:nvPr/>
        </p:nvSpPr>
        <p:spPr>
          <a:xfrm>
            <a:off x="3505200" y="1371600"/>
            <a:ext cx="2070100" cy="338138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en-US" sz="1600" dirty="0"/>
              <a:t>Parental Resources</a:t>
            </a:r>
            <a:endParaRPr lang="en-US" sz="1600" i="0" dirty="0"/>
          </a:p>
        </p:txBody>
      </p:sp>
      <p:sp>
        <p:nvSpPr>
          <p:cNvPr id="29" name="TextBox 28"/>
          <p:cNvSpPr txBox="1"/>
          <p:nvPr/>
        </p:nvSpPr>
        <p:spPr>
          <a:xfrm>
            <a:off x="6210300" y="2146300"/>
            <a:ext cx="812800" cy="338138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en-US" sz="1600" dirty="0"/>
              <a:t>IQ</a:t>
            </a:r>
            <a:endParaRPr lang="en-US" sz="1600" i="0" dirty="0"/>
          </a:p>
        </p:txBody>
      </p:sp>
      <p:cxnSp>
        <p:nvCxnSpPr>
          <p:cNvPr id="25607" name="Straight Arrow Connector 31"/>
          <p:cNvCxnSpPr>
            <a:cxnSpLocks noChangeShapeType="1"/>
          </p:cNvCxnSpPr>
          <p:nvPr/>
        </p:nvCxnSpPr>
        <p:spPr bwMode="auto">
          <a:xfrm>
            <a:off x="5143500" y="1739900"/>
            <a:ext cx="1079500" cy="461963"/>
          </a:xfrm>
          <a:prstGeom prst="straightConnector1">
            <a:avLst/>
          </a:prstGeom>
          <a:noFill/>
          <a:ln w="25400" algn="ctr">
            <a:solidFill>
              <a:srgbClr val="000000"/>
            </a:solidFill>
            <a:round/>
            <a:headEnd/>
            <a:tailEnd type="arrow" w="med" len="med"/>
          </a:ln>
        </p:spPr>
      </p:cxnSp>
      <p:sp>
        <p:nvSpPr>
          <p:cNvPr id="17" name="TextBox 16"/>
          <p:cNvSpPr txBox="1"/>
          <p:nvPr/>
        </p:nvSpPr>
        <p:spPr>
          <a:xfrm>
            <a:off x="1714500" y="2082800"/>
            <a:ext cx="1231900" cy="584200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en-US" sz="1600" i="0" dirty="0"/>
              <a:t>Lead</a:t>
            </a:r>
          </a:p>
          <a:p>
            <a:pPr algn="ctr" eaLnBrk="0" hangingPunct="0">
              <a:defRPr/>
            </a:pPr>
            <a:r>
              <a:rPr lang="en-US" sz="1600" i="0" dirty="0"/>
              <a:t>Exposure</a:t>
            </a:r>
          </a:p>
        </p:txBody>
      </p:sp>
      <p:cxnSp>
        <p:nvCxnSpPr>
          <p:cNvPr id="25609" name="Straight Arrow Connector 17"/>
          <p:cNvCxnSpPr>
            <a:cxnSpLocks noChangeShapeType="1"/>
          </p:cNvCxnSpPr>
          <p:nvPr/>
        </p:nvCxnSpPr>
        <p:spPr bwMode="auto">
          <a:xfrm rot="10800000" flipV="1">
            <a:off x="3009900" y="1727200"/>
            <a:ext cx="952500" cy="469900"/>
          </a:xfrm>
          <a:prstGeom prst="straightConnector1">
            <a:avLst/>
          </a:prstGeom>
          <a:noFill/>
          <a:ln w="25400" algn="ctr">
            <a:solidFill>
              <a:srgbClr val="000000"/>
            </a:solidFill>
            <a:round/>
            <a:headEnd/>
            <a:tailEnd type="arrow" w="med" len="med"/>
          </a:ln>
        </p:spPr>
      </p:cxnSp>
      <p:sp>
        <p:nvSpPr>
          <p:cNvPr id="20" name="Rectangle 3"/>
          <p:cNvSpPr txBox="1">
            <a:spLocks noChangeArrowheads="1"/>
          </p:cNvSpPr>
          <p:nvPr/>
        </p:nvSpPr>
        <p:spPr bwMode="auto">
          <a:xfrm>
            <a:off x="1905000" y="3949700"/>
            <a:ext cx="2667000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488" tIns="44450" rIns="90488" bIns="44450"/>
          <a:lstStyle/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  <a:defRPr/>
            </a:pPr>
            <a:r>
              <a:rPr kumimoji="1" lang="en-US" sz="1800" i="0" kern="0" dirty="0">
                <a:solidFill>
                  <a:srgbClr val="000000"/>
                </a:solidFill>
                <a:latin typeface="Arial" charset="0"/>
                <a:cs typeface="Arial" charset="0"/>
              </a:rPr>
              <a:t>PR </a:t>
            </a:r>
            <a:r>
              <a:rPr kumimoji="1" lang="en-US" sz="1800" kern="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~ N(</a:t>
            </a:r>
            <a:r>
              <a:rPr kumimoji="1" lang="en-US" sz="2000" kern="0" dirty="0" smtClean="0">
                <a:solidFill>
                  <a:srgbClr val="000000"/>
                </a:solidFill>
                <a:latin typeface="Symbol" pitchFamily="18" charset="2"/>
                <a:cs typeface="Arial" charset="0"/>
              </a:rPr>
              <a:t>m</a:t>
            </a:r>
            <a:r>
              <a:rPr kumimoji="1" lang="en-US" sz="2000" kern="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=10, </a:t>
            </a:r>
            <a:r>
              <a:rPr kumimoji="1" lang="en-US" sz="2000" kern="0" dirty="0" smtClean="0">
                <a:solidFill>
                  <a:srgbClr val="000000"/>
                </a:solidFill>
                <a:latin typeface="Symbol" pitchFamily="18" charset="2"/>
                <a:cs typeface="Arial" charset="0"/>
              </a:rPr>
              <a:t>s</a:t>
            </a:r>
            <a:r>
              <a:rPr kumimoji="1" lang="en-US" sz="2000" kern="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 = 3</a:t>
            </a:r>
            <a:r>
              <a:rPr kumimoji="1" lang="en-US" kern="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) </a:t>
            </a:r>
            <a:r>
              <a:rPr kumimoji="1" lang="en-US" sz="3200" i="0" kern="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 </a:t>
            </a:r>
            <a:endParaRPr kumimoji="1" lang="en-US" sz="2800" kern="0" dirty="0">
              <a:latin typeface="Arial" charset="0"/>
              <a:cs typeface="Arial" charset="0"/>
            </a:endParaRPr>
          </a:p>
        </p:txBody>
      </p:sp>
      <p:grpSp>
        <p:nvGrpSpPr>
          <p:cNvPr id="3" name="Group 18"/>
          <p:cNvGrpSpPr>
            <a:grpSpLocks/>
          </p:cNvGrpSpPr>
          <p:nvPr/>
        </p:nvGrpSpPr>
        <p:grpSpPr bwMode="auto">
          <a:xfrm>
            <a:off x="1828800" y="4673600"/>
            <a:ext cx="5959475" cy="504825"/>
            <a:chOff x="1724025" y="3838575"/>
            <a:chExt cx="5959475" cy="504825"/>
          </a:xfrm>
        </p:grpSpPr>
        <p:sp>
          <p:nvSpPr>
            <p:cNvPr id="22" name="Rectangle 3"/>
            <p:cNvSpPr txBox="1">
              <a:spLocks noChangeArrowheads="1"/>
            </p:cNvSpPr>
            <p:nvPr/>
          </p:nvSpPr>
          <p:spPr bwMode="auto">
            <a:xfrm>
              <a:off x="1724025" y="3914775"/>
              <a:ext cx="2720975" cy="4286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0488" tIns="44450" rIns="90488" bIns="44450"/>
            <a:lstStyle/>
            <a:p>
              <a:pPr marL="342900" indent="-342900" eaLnBrk="0" hangingPunct="0"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Font typeface="Wingdings" pitchFamily="2" charset="2"/>
                <a:buNone/>
                <a:defRPr/>
              </a:pPr>
              <a:r>
                <a:rPr kumimoji="1" lang="en-US" sz="1800" i="0" kern="0" dirty="0">
                  <a:solidFill>
                    <a:srgbClr val="000000"/>
                  </a:solidFill>
                  <a:latin typeface="Arial" charset="0"/>
                  <a:cs typeface="Arial" charset="0"/>
                </a:rPr>
                <a:t>Lead = 15 -.5*PR +  </a:t>
              </a:r>
              <a:r>
                <a:rPr kumimoji="1" lang="en-US" sz="1800" i="0" kern="0" dirty="0">
                  <a:solidFill>
                    <a:srgbClr val="000000"/>
                  </a:solidFill>
                  <a:latin typeface="Symbol" pitchFamily="18" charset="2"/>
                  <a:cs typeface="Arial" charset="0"/>
                </a:rPr>
                <a:t>e</a:t>
              </a:r>
              <a:r>
                <a:rPr kumimoji="1" lang="en-US" sz="1800" i="0" kern="0" baseline="-25000" dirty="0">
                  <a:solidFill>
                    <a:srgbClr val="000000"/>
                  </a:solidFill>
                  <a:latin typeface="Arial" charset="0"/>
                  <a:cs typeface="Arial" charset="0"/>
                </a:rPr>
                <a:t>2</a:t>
              </a:r>
            </a:p>
            <a:p>
              <a:pPr marL="342900" indent="-342900" eaLnBrk="0" hangingPunct="0"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Font typeface="Wingdings" pitchFamily="2" charset="2"/>
                <a:buNone/>
                <a:defRPr/>
              </a:pPr>
              <a:r>
                <a:rPr kumimoji="1" lang="en-US" i="0" kern="0" dirty="0">
                  <a:solidFill>
                    <a:srgbClr val="000000"/>
                  </a:solidFill>
                  <a:latin typeface="Arial" charset="0"/>
                  <a:cs typeface="Arial" charset="0"/>
                </a:rPr>
                <a:t> </a:t>
              </a:r>
              <a:r>
                <a:rPr kumimoji="1" lang="en-US" sz="3200" i="0" kern="0" dirty="0">
                  <a:solidFill>
                    <a:srgbClr val="000000"/>
                  </a:solidFill>
                  <a:latin typeface="Arial" charset="0"/>
                  <a:cs typeface="Arial" charset="0"/>
                </a:rPr>
                <a:t> </a:t>
              </a:r>
              <a:endParaRPr kumimoji="1" lang="en-US" sz="2800" kern="0" dirty="0">
                <a:latin typeface="Arial" charset="0"/>
                <a:cs typeface="Arial" charset="0"/>
              </a:endParaRPr>
            </a:p>
          </p:txBody>
        </p:sp>
        <p:sp>
          <p:nvSpPr>
            <p:cNvPr id="23" name="Rectangle 3"/>
            <p:cNvSpPr txBox="1">
              <a:spLocks noChangeArrowheads="1"/>
            </p:cNvSpPr>
            <p:nvPr/>
          </p:nvSpPr>
          <p:spPr bwMode="auto">
            <a:xfrm>
              <a:off x="4543425" y="3838575"/>
              <a:ext cx="3140075" cy="4794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0488" tIns="44450" rIns="90488" bIns="44450"/>
            <a:lstStyle/>
            <a:p>
              <a:pPr marL="342900" indent="-342900" eaLnBrk="0" hangingPunct="0"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Font typeface="Wingdings" pitchFamily="2" charset="2"/>
                <a:buNone/>
                <a:defRPr/>
              </a:pPr>
              <a:r>
                <a:rPr kumimoji="1" lang="en-US" sz="1800" i="0" kern="0" dirty="0">
                  <a:solidFill>
                    <a:srgbClr val="000000"/>
                  </a:solidFill>
                  <a:latin typeface="Arial" charset="0"/>
                  <a:cs typeface="Arial" charset="0"/>
                </a:rPr>
                <a:t> </a:t>
              </a:r>
              <a:r>
                <a:rPr kumimoji="1" lang="en-US" sz="1800" i="0" kern="0" dirty="0">
                  <a:solidFill>
                    <a:srgbClr val="000000"/>
                  </a:solidFill>
                  <a:latin typeface="Symbol" pitchFamily="18" charset="2"/>
                  <a:cs typeface="Arial" charset="0"/>
                </a:rPr>
                <a:t>e</a:t>
              </a:r>
              <a:r>
                <a:rPr kumimoji="1" lang="en-US" sz="1800" i="0" kern="0" baseline="-25000" dirty="0">
                  <a:solidFill>
                    <a:srgbClr val="000000"/>
                  </a:solidFill>
                  <a:latin typeface="Arial" charset="0"/>
                  <a:cs typeface="Arial" charset="0"/>
                </a:rPr>
                <a:t>2</a:t>
              </a:r>
              <a:r>
                <a:rPr kumimoji="1" lang="en-US" sz="1800" i="0" kern="0" dirty="0">
                  <a:solidFill>
                    <a:srgbClr val="000000"/>
                  </a:solidFill>
                  <a:latin typeface="Arial" charset="0"/>
                  <a:cs typeface="Arial" charset="0"/>
                </a:rPr>
                <a:t> ~ N(</a:t>
              </a:r>
              <a:r>
                <a:rPr kumimoji="1" lang="en-US" sz="1800" i="0" kern="0" dirty="0">
                  <a:solidFill>
                    <a:srgbClr val="000000"/>
                  </a:solidFill>
                  <a:latin typeface="Symbol" pitchFamily="18" charset="2"/>
                  <a:cs typeface="Arial" charset="0"/>
                </a:rPr>
                <a:t>m</a:t>
              </a:r>
              <a:r>
                <a:rPr kumimoji="1" lang="en-US" sz="1800" i="0" kern="0" dirty="0">
                  <a:solidFill>
                    <a:srgbClr val="000000"/>
                  </a:solidFill>
                  <a:latin typeface="Arial" charset="0"/>
                  <a:cs typeface="Arial" charset="0"/>
                </a:rPr>
                <a:t>=0, </a:t>
              </a:r>
              <a:r>
                <a:rPr kumimoji="1" lang="en-US" sz="1800" i="0" kern="0" dirty="0">
                  <a:solidFill>
                    <a:srgbClr val="000000"/>
                  </a:solidFill>
                  <a:latin typeface="Symbol" pitchFamily="18" charset="2"/>
                  <a:cs typeface="Arial" charset="0"/>
                </a:rPr>
                <a:t>s</a:t>
              </a:r>
              <a:r>
                <a:rPr kumimoji="1" lang="en-US" sz="1800" i="0" kern="0" dirty="0">
                  <a:solidFill>
                    <a:srgbClr val="000000"/>
                  </a:solidFill>
                  <a:latin typeface="Arial" charset="0"/>
                  <a:cs typeface="Arial" charset="0"/>
                </a:rPr>
                <a:t> = 1.635)</a:t>
              </a:r>
            </a:p>
            <a:p>
              <a:pPr marL="342900" indent="-342900" eaLnBrk="0" hangingPunct="0"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Font typeface="Wingdings" pitchFamily="2" charset="2"/>
                <a:buNone/>
                <a:defRPr/>
              </a:pPr>
              <a:r>
                <a:rPr kumimoji="1" lang="en-US" i="0" kern="0" dirty="0">
                  <a:solidFill>
                    <a:srgbClr val="000000"/>
                  </a:solidFill>
                  <a:latin typeface="Arial" charset="0"/>
                  <a:cs typeface="Arial" charset="0"/>
                </a:rPr>
                <a:t> </a:t>
              </a:r>
              <a:r>
                <a:rPr kumimoji="1" lang="en-US" sz="3200" i="0" kern="0" dirty="0">
                  <a:solidFill>
                    <a:srgbClr val="000000"/>
                  </a:solidFill>
                  <a:latin typeface="Arial" charset="0"/>
                  <a:cs typeface="Arial" charset="0"/>
                </a:rPr>
                <a:t> </a:t>
              </a:r>
              <a:endParaRPr kumimoji="1" lang="en-US" sz="2800" kern="0" dirty="0">
                <a:latin typeface="Arial" charset="0"/>
                <a:cs typeface="Arial" charset="0"/>
              </a:endParaRPr>
            </a:p>
          </p:txBody>
        </p:sp>
      </p:grpSp>
      <p:grpSp>
        <p:nvGrpSpPr>
          <p:cNvPr id="4" name="Group 24"/>
          <p:cNvGrpSpPr>
            <a:grpSpLocks/>
          </p:cNvGrpSpPr>
          <p:nvPr/>
        </p:nvGrpSpPr>
        <p:grpSpPr bwMode="auto">
          <a:xfrm>
            <a:off x="1828800" y="5410200"/>
            <a:ext cx="6022975" cy="530225"/>
            <a:chOff x="1724025" y="4575175"/>
            <a:chExt cx="6022975" cy="530225"/>
          </a:xfrm>
        </p:grpSpPr>
        <p:sp>
          <p:nvSpPr>
            <p:cNvPr id="24" name="Rectangle 3"/>
            <p:cNvSpPr txBox="1">
              <a:spLocks noChangeArrowheads="1"/>
            </p:cNvSpPr>
            <p:nvPr/>
          </p:nvSpPr>
          <p:spPr bwMode="auto">
            <a:xfrm>
              <a:off x="1724025" y="4676775"/>
              <a:ext cx="2720975" cy="4286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0488" tIns="44450" rIns="90488" bIns="44450"/>
            <a:lstStyle/>
            <a:p>
              <a:pPr marL="342900" indent="-342900" eaLnBrk="0" hangingPunct="0"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Font typeface="Wingdings" pitchFamily="2" charset="2"/>
                <a:buNone/>
                <a:defRPr/>
              </a:pPr>
              <a:r>
                <a:rPr kumimoji="1" lang="en-US" sz="1800" i="0" kern="0" dirty="0">
                  <a:solidFill>
                    <a:srgbClr val="000000"/>
                  </a:solidFill>
                  <a:latin typeface="Arial" charset="0"/>
                  <a:cs typeface="Arial" charset="0"/>
                </a:rPr>
                <a:t>IQ = 90 + 1*PR +  </a:t>
              </a:r>
              <a:r>
                <a:rPr kumimoji="1" lang="en-US" sz="1800" i="0" kern="0" dirty="0">
                  <a:solidFill>
                    <a:srgbClr val="000000"/>
                  </a:solidFill>
                  <a:latin typeface="Symbol" pitchFamily="18" charset="2"/>
                  <a:cs typeface="Arial" charset="0"/>
                </a:rPr>
                <a:t>e</a:t>
              </a:r>
              <a:r>
                <a:rPr kumimoji="1" lang="en-US" sz="1800" i="0" kern="0" baseline="-25000" dirty="0">
                  <a:solidFill>
                    <a:srgbClr val="000000"/>
                  </a:solidFill>
                  <a:latin typeface="Arial" charset="0"/>
                  <a:cs typeface="Arial" charset="0"/>
                </a:rPr>
                <a:t>3</a:t>
              </a:r>
            </a:p>
            <a:p>
              <a:pPr marL="342900" indent="-342900" eaLnBrk="0" hangingPunct="0"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Font typeface="Wingdings" pitchFamily="2" charset="2"/>
                <a:buNone/>
                <a:defRPr/>
              </a:pPr>
              <a:r>
                <a:rPr kumimoji="1" lang="en-US" i="0" kern="0" dirty="0">
                  <a:solidFill>
                    <a:srgbClr val="000000"/>
                  </a:solidFill>
                  <a:latin typeface="Arial" charset="0"/>
                  <a:cs typeface="Arial" charset="0"/>
                </a:rPr>
                <a:t> </a:t>
              </a:r>
              <a:r>
                <a:rPr kumimoji="1" lang="en-US" sz="3200" i="0" kern="0" dirty="0">
                  <a:solidFill>
                    <a:srgbClr val="000000"/>
                  </a:solidFill>
                  <a:latin typeface="Arial" charset="0"/>
                  <a:cs typeface="Arial" charset="0"/>
                </a:rPr>
                <a:t> </a:t>
              </a:r>
              <a:endParaRPr kumimoji="1" lang="en-US" sz="2800" kern="0" dirty="0">
                <a:latin typeface="Arial" charset="0"/>
                <a:cs typeface="Arial" charset="0"/>
              </a:endParaRPr>
            </a:p>
          </p:txBody>
        </p:sp>
        <p:sp>
          <p:nvSpPr>
            <p:cNvPr id="26" name="Rectangle 3"/>
            <p:cNvSpPr txBox="1">
              <a:spLocks noChangeArrowheads="1"/>
            </p:cNvSpPr>
            <p:nvPr/>
          </p:nvSpPr>
          <p:spPr bwMode="auto">
            <a:xfrm>
              <a:off x="4606925" y="4575175"/>
              <a:ext cx="3140075" cy="4794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0488" tIns="44450" rIns="90488" bIns="44450"/>
            <a:lstStyle/>
            <a:p>
              <a:pPr marL="342900" indent="-342900" eaLnBrk="0" hangingPunct="0"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Font typeface="Wingdings" pitchFamily="2" charset="2"/>
                <a:buNone/>
                <a:defRPr/>
              </a:pPr>
              <a:r>
                <a:rPr kumimoji="1" lang="en-US" sz="1800" i="0" kern="0" dirty="0">
                  <a:solidFill>
                    <a:srgbClr val="000000"/>
                  </a:solidFill>
                  <a:latin typeface="Arial" charset="0"/>
                  <a:cs typeface="Arial" charset="0"/>
                </a:rPr>
                <a:t> </a:t>
              </a:r>
              <a:r>
                <a:rPr kumimoji="1" lang="en-US" sz="1800" i="0" kern="0" dirty="0">
                  <a:solidFill>
                    <a:srgbClr val="000000"/>
                  </a:solidFill>
                  <a:latin typeface="Symbol" pitchFamily="18" charset="2"/>
                  <a:cs typeface="Arial" charset="0"/>
                </a:rPr>
                <a:t>e</a:t>
              </a:r>
              <a:r>
                <a:rPr kumimoji="1" lang="en-US" sz="1800" i="0" kern="0" baseline="-25000" dirty="0">
                  <a:solidFill>
                    <a:srgbClr val="000000"/>
                  </a:solidFill>
                  <a:latin typeface="Arial" charset="0"/>
                  <a:cs typeface="Arial" charset="0"/>
                </a:rPr>
                <a:t>3</a:t>
              </a:r>
              <a:r>
                <a:rPr kumimoji="1" lang="en-US" sz="1800" i="0" kern="0" dirty="0">
                  <a:solidFill>
                    <a:srgbClr val="000000"/>
                  </a:solidFill>
                  <a:latin typeface="Arial" charset="0"/>
                  <a:cs typeface="Arial" charset="0"/>
                </a:rPr>
                <a:t> ~ N(</a:t>
              </a:r>
              <a:r>
                <a:rPr kumimoji="1" lang="en-US" sz="1800" i="0" kern="0" dirty="0">
                  <a:solidFill>
                    <a:srgbClr val="000000"/>
                  </a:solidFill>
                  <a:latin typeface="Symbol" pitchFamily="18" charset="2"/>
                  <a:cs typeface="Arial" charset="0"/>
                </a:rPr>
                <a:t>m</a:t>
              </a:r>
              <a:r>
                <a:rPr kumimoji="1" lang="en-US" sz="1800" i="0" kern="0" dirty="0">
                  <a:solidFill>
                    <a:srgbClr val="000000"/>
                  </a:solidFill>
                  <a:latin typeface="Arial" charset="0"/>
                  <a:cs typeface="Arial" charset="0"/>
                </a:rPr>
                <a:t>=0, </a:t>
              </a:r>
              <a:r>
                <a:rPr kumimoji="1" lang="en-US" sz="1800" i="0" kern="0" dirty="0">
                  <a:solidFill>
                    <a:srgbClr val="000000"/>
                  </a:solidFill>
                  <a:latin typeface="Symbol" pitchFamily="18" charset="2"/>
                  <a:cs typeface="Arial" charset="0"/>
                </a:rPr>
                <a:t>s</a:t>
              </a:r>
              <a:r>
                <a:rPr kumimoji="1" lang="en-US" sz="1800" i="0" kern="0" dirty="0">
                  <a:solidFill>
                    <a:srgbClr val="000000"/>
                  </a:solidFill>
                  <a:latin typeface="Arial" charset="0"/>
                  <a:cs typeface="Arial" charset="0"/>
                </a:rPr>
                <a:t> = </a:t>
              </a:r>
              <a:r>
                <a:rPr kumimoji="1" lang="en-US" sz="1800" i="0" kern="0" dirty="0" smtClean="0">
                  <a:solidFill>
                    <a:srgbClr val="000000"/>
                  </a:solidFill>
                  <a:latin typeface="Arial" charset="0"/>
                  <a:cs typeface="Arial" charset="0"/>
                </a:rPr>
                <a:t>15</a:t>
              </a:r>
              <a:r>
                <a:rPr kumimoji="1" lang="en-US" sz="1800" i="0" kern="0" dirty="0">
                  <a:solidFill>
                    <a:srgbClr val="000000"/>
                  </a:solidFill>
                  <a:latin typeface="Arial" charset="0"/>
                  <a:cs typeface="Arial" charset="0"/>
                </a:rPr>
                <a:t>)</a:t>
              </a:r>
            </a:p>
            <a:p>
              <a:pPr marL="342900" indent="-342900" eaLnBrk="0" hangingPunct="0"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Font typeface="Wingdings" pitchFamily="2" charset="2"/>
                <a:buNone/>
                <a:defRPr/>
              </a:pPr>
              <a:r>
                <a:rPr kumimoji="1" lang="en-US" i="0" kern="0" dirty="0">
                  <a:solidFill>
                    <a:srgbClr val="000000"/>
                  </a:solidFill>
                  <a:latin typeface="Arial" charset="0"/>
                  <a:cs typeface="Arial" charset="0"/>
                </a:rPr>
                <a:t> </a:t>
              </a:r>
              <a:r>
                <a:rPr kumimoji="1" lang="en-US" sz="3200" i="0" kern="0" dirty="0">
                  <a:solidFill>
                    <a:srgbClr val="000000"/>
                  </a:solidFill>
                  <a:latin typeface="Arial" charset="0"/>
                  <a:cs typeface="Arial" charset="0"/>
                </a:rPr>
                <a:t> </a:t>
              </a:r>
              <a:endParaRPr kumimoji="1" lang="en-US" sz="2800" kern="0" dirty="0">
                <a:latin typeface="Arial" charset="0"/>
                <a:cs typeface="Arial" charset="0"/>
              </a:endParaRPr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1727200" y="1003300"/>
            <a:ext cx="60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Symbol" pitchFamily="18" charset="2"/>
              </a:rPr>
              <a:t>e</a:t>
            </a:r>
            <a:r>
              <a:rPr lang="en-US" baseline="-25000" dirty="0" smtClean="0"/>
              <a:t>2</a:t>
            </a:r>
            <a:endParaRPr lang="en-US" baseline="-25000" dirty="0"/>
          </a:p>
        </p:txBody>
      </p:sp>
      <p:cxnSp>
        <p:nvCxnSpPr>
          <p:cNvPr id="28" name="Straight Arrow Connector 17"/>
          <p:cNvCxnSpPr>
            <a:cxnSpLocks noChangeShapeType="1"/>
          </p:cNvCxnSpPr>
          <p:nvPr/>
        </p:nvCxnSpPr>
        <p:spPr bwMode="auto">
          <a:xfrm rot="5400000">
            <a:off x="1835150" y="1809750"/>
            <a:ext cx="546100" cy="1588"/>
          </a:xfrm>
          <a:prstGeom prst="straightConnector1">
            <a:avLst/>
          </a:prstGeom>
          <a:noFill/>
          <a:ln w="25400" algn="ctr">
            <a:solidFill>
              <a:srgbClr val="000000"/>
            </a:solidFill>
            <a:round/>
            <a:headEnd/>
            <a:tailEnd type="arrow" w="med" len="med"/>
          </a:ln>
        </p:spPr>
      </p:cxnSp>
      <p:sp>
        <p:nvSpPr>
          <p:cNvPr id="32" name="TextBox 31"/>
          <p:cNvSpPr txBox="1"/>
          <p:nvPr/>
        </p:nvSpPr>
        <p:spPr>
          <a:xfrm>
            <a:off x="7289800" y="1231900"/>
            <a:ext cx="60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Symbol" pitchFamily="18" charset="2"/>
              </a:rPr>
              <a:t>e</a:t>
            </a:r>
            <a:r>
              <a:rPr lang="en-US" baseline="-25000" dirty="0" smtClean="0"/>
              <a:t>3</a:t>
            </a:r>
            <a:endParaRPr lang="en-US" baseline="-25000" dirty="0"/>
          </a:p>
        </p:txBody>
      </p:sp>
      <p:cxnSp>
        <p:nvCxnSpPr>
          <p:cNvPr id="34" name="Straight Arrow Connector 17"/>
          <p:cNvCxnSpPr>
            <a:cxnSpLocks noChangeShapeType="1"/>
          </p:cNvCxnSpPr>
          <p:nvPr/>
        </p:nvCxnSpPr>
        <p:spPr bwMode="auto">
          <a:xfrm rot="10800000" flipV="1">
            <a:off x="6832600" y="1612900"/>
            <a:ext cx="533400" cy="469900"/>
          </a:xfrm>
          <a:prstGeom prst="straightConnector1">
            <a:avLst/>
          </a:prstGeom>
          <a:noFill/>
          <a:ln w="25400" algn="ctr">
            <a:solidFill>
              <a:srgbClr val="000000"/>
            </a:solidFill>
            <a:round/>
            <a:headEnd/>
            <a:tailEnd type="arrow" w="med" len="med"/>
          </a:ln>
        </p:spPr>
      </p:cxnSp>
      <p:sp>
        <p:nvSpPr>
          <p:cNvPr id="21" name="Rectangle 3"/>
          <p:cNvSpPr txBox="1">
            <a:spLocks noChangeArrowheads="1"/>
          </p:cNvSpPr>
          <p:nvPr/>
        </p:nvSpPr>
        <p:spPr bwMode="auto">
          <a:xfrm>
            <a:off x="3276600" y="3124200"/>
            <a:ext cx="2667000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488" tIns="44450" rIns="90488" bIns="44450"/>
          <a:lstStyle/>
          <a:p>
            <a:pPr marL="342900" indent="-342900" algn="ctr" eaLnBrk="0" hangingPunct="0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  <a:defRPr/>
            </a:pPr>
            <a:r>
              <a:rPr kumimoji="1" lang="en-US" sz="1800" i="0" kern="0" dirty="0" smtClean="0">
                <a:solidFill>
                  <a:srgbClr val="007635"/>
                </a:solidFill>
                <a:latin typeface="Arial" charset="0"/>
                <a:cs typeface="Arial" charset="0"/>
              </a:rPr>
              <a:t>Lead _||_ IQ | PR</a:t>
            </a:r>
            <a:r>
              <a:rPr kumimoji="1" lang="en-US" kern="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 </a:t>
            </a:r>
            <a:r>
              <a:rPr kumimoji="1" lang="en-US" sz="3200" i="0" kern="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 </a:t>
            </a:r>
            <a:endParaRPr kumimoji="1" lang="en-US" sz="2800" kern="0" dirty="0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124200" y="6229350"/>
            <a:ext cx="2895600" cy="457200"/>
          </a:xfrm>
          <a:noFill/>
        </p:spPr>
        <p:txBody>
          <a:bodyPr/>
          <a:lstStyle/>
          <a:p>
            <a:pPr algn="ctr"/>
            <a:fld id="{0088C27B-91CC-4CDB-A263-9BD1421F2F55}" type="slidenum">
              <a:rPr lang="en-US" smtClean="0">
                <a:latin typeface="Arial" pitchFamily="34" charset="0"/>
              </a:rPr>
              <a:pPr algn="ctr"/>
              <a:t>7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26627" name="Rectangle 2"/>
          <p:cNvSpPr>
            <a:spLocks noGrp="1" noChangeArrowheads="1"/>
          </p:cNvSpPr>
          <p:nvPr>
            <p:ph type="title"/>
          </p:nvPr>
        </p:nvSpPr>
        <p:spPr>
          <a:xfrm>
            <a:off x="800100" y="0"/>
            <a:ext cx="7772400" cy="762000"/>
          </a:xfrm>
        </p:spPr>
        <p:txBody>
          <a:bodyPr lIns="90488" tIns="44450" rIns="90488" bIns="44450"/>
          <a:lstStyle/>
          <a:p>
            <a:pPr algn="ctr"/>
            <a:r>
              <a:rPr lang="en-US" sz="3200" dirty="0" err="1" smtClean="0">
                <a:latin typeface="Arial" pitchFamily="34" charset="0"/>
              </a:rPr>
              <a:t>Psuedorandom</a:t>
            </a:r>
            <a:r>
              <a:rPr lang="en-US" sz="3200" dirty="0" smtClean="0">
                <a:latin typeface="Arial" pitchFamily="34" charset="0"/>
              </a:rPr>
              <a:t> sample: N = 2,000</a:t>
            </a:r>
          </a:p>
        </p:txBody>
      </p:sp>
      <p:sp>
        <p:nvSpPr>
          <p:cNvPr id="2662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en-US"/>
          </a:p>
        </p:txBody>
      </p:sp>
      <p:sp>
        <p:nvSpPr>
          <p:cNvPr id="27" name="TextBox 26"/>
          <p:cNvSpPr txBox="1"/>
          <p:nvPr/>
        </p:nvSpPr>
        <p:spPr>
          <a:xfrm>
            <a:off x="3632200" y="1117600"/>
            <a:ext cx="2070100" cy="338138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en-US" sz="1600" dirty="0"/>
              <a:t>Parental Resources</a:t>
            </a:r>
            <a:endParaRPr lang="en-US" sz="1600" i="0" dirty="0"/>
          </a:p>
        </p:txBody>
      </p:sp>
      <p:sp>
        <p:nvSpPr>
          <p:cNvPr id="29" name="TextBox 28"/>
          <p:cNvSpPr txBox="1"/>
          <p:nvPr/>
        </p:nvSpPr>
        <p:spPr>
          <a:xfrm>
            <a:off x="6451600" y="1790700"/>
            <a:ext cx="812800" cy="338138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en-US" sz="1600" dirty="0"/>
              <a:t>IQ</a:t>
            </a:r>
            <a:endParaRPr lang="en-US" sz="1600" i="0" dirty="0"/>
          </a:p>
        </p:txBody>
      </p:sp>
      <p:cxnSp>
        <p:nvCxnSpPr>
          <p:cNvPr id="26631" name="Straight Arrow Connector 31"/>
          <p:cNvCxnSpPr>
            <a:cxnSpLocks noChangeShapeType="1"/>
          </p:cNvCxnSpPr>
          <p:nvPr/>
        </p:nvCxnSpPr>
        <p:spPr bwMode="auto">
          <a:xfrm>
            <a:off x="5321300" y="1460500"/>
            <a:ext cx="1079500" cy="461963"/>
          </a:xfrm>
          <a:prstGeom prst="straightConnector1">
            <a:avLst/>
          </a:prstGeom>
          <a:noFill/>
          <a:ln w="25400" algn="ctr">
            <a:solidFill>
              <a:srgbClr val="000000"/>
            </a:solidFill>
            <a:round/>
            <a:headEnd/>
            <a:tailEnd type="arrow" w="med" len="med"/>
          </a:ln>
        </p:spPr>
      </p:cxnSp>
      <p:sp>
        <p:nvSpPr>
          <p:cNvPr id="17" name="TextBox 16"/>
          <p:cNvSpPr txBox="1"/>
          <p:nvPr/>
        </p:nvSpPr>
        <p:spPr>
          <a:xfrm>
            <a:off x="1790700" y="1562100"/>
            <a:ext cx="1231900" cy="584200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en-US" sz="1600" i="0" dirty="0"/>
              <a:t>Lead</a:t>
            </a:r>
          </a:p>
          <a:p>
            <a:pPr algn="ctr" eaLnBrk="0" hangingPunct="0">
              <a:defRPr/>
            </a:pPr>
            <a:r>
              <a:rPr lang="en-US" sz="1600" i="0" dirty="0"/>
              <a:t>Exposure</a:t>
            </a:r>
          </a:p>
        </p:txBody>
      </p:sp>
      <p:cxnSp>
        <p:nvCxnSpPr>
          <p:cNvPr id="26633" name="Straight Arrow Connector 17"/>
          <p:cNvCxnSpPr>
            <a:cxnSpLocks noChangeShapeType="1"/>
          </p:cNvCxnSpPr>
          <p:nvPr/>
        </p:nvCxnSpPr>
        <p:spPr bwMode="auto">
          <a:xfrm rot="10800000" flipV="1">
            <a:off x="3035300" y="1460500"/>
            <a:ext cx="901700" cy="368300"/>
          </a:xfrm>
          <a:prstGeom prst="straightConnector1">
            <a:avLst/>
          </a:prstGeom>
          <a:noFill/>
          <a:ln w="25400" algn="ctr">
            <a:solidFill>
              <a:srgbClr val="000000"/>
            </a:solidFill>
            <a:round/>
            <a:headEnd/>
            <a:tailEnd type="arrow" w="med" len="med"/>
          </a:ln>
        </p:spPr>
      </p:cxnSp>
      <p:graphicFrame>
        <p:nvGraphicFramePr>
          <p:cNvPr id="19" name="Table 18"/>
          <p:cNvGraphicFramePr>
            <a:graphicFrameLocks noGrp="1"/>
          </p:cNvGraphicFramePr>
          <p:nvPr/>
        </p:nvGraphicFramePr>
        <p:xfrm>
          <a:off x="1295400" y="3733800"/>
          <a:ext cx="7239001" cy="1676400"/>
        </p:xfrm>
        <a:graphic>
          <a:graphicData uri="http://schemas.openxmlformats.org/drawingml/2006/table">
            <a:tbl>
              <a:tblPr/>
              <a:tblGrid>
                <a:gridCol w="2149078"/>
                <a:gridCol w="1809750"/>
                <a:gridCol w="1357313"/>
                <a:gridCol w="1922860"/>
              </a:tblGrid>
              <a:tr h="731580">
                <a:tc>
                  <a:txBody>
                    <a:bodyPr/>
                    <a:lstStyle/>
                    <a:p>
                      <a:pPr marL="0" marR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imes New Roman"/>
                          <a:ea typeface="Times New Roman"/>
                          <a:cs typeface="Times New Roman"/>
                        </a:rPr>
                        <a:t>Independent</a:t>
                      </a:r>
                    </a:p>
                    <a:p>
                      <a:pPr marL="0" marR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imes New Roman"/>
                          <a:ea typeface="Times New Roman"/>
                          <a:cs typeface="Times New Roman"/>
                        </a:rPr>
                        <a:t>Variable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imes New Roman"/>
                          <a:ea typeface="Times New Roman"/>
                          <a:cs typeface="Times New Roman"/>
                        </a:rPr>
                        <a:t>Coefficient Estimate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imes New Roman"/>
                          <a:ea typeface="Times New Roman"/>
                          <a:cs typeface="Times New Roman"/>
                        </a:rPr>
                        <a:t>p-value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imes New Roman"/>
                          <a:ea typeface="Times New Roman"/>
                          <a:cs typeface="Times New Roman"/>
                        </a:rPr>
                        <a:t>Screened-off </a:t>
                      </a:r>
                    </a:p>
                    <a:p>
                      <a:pPr marL="0" marR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imes New Roman"/>
                          <a:ea typeface="Times New Roman"/>
                          <a:cs typeface="Times New Roman"/>
                        </a:rPr>
                        <a:t>at .05?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2410">
                <a:tc>
                  <a:txBody>
                    <a:bodyPr/>
                    <a:lstStyle/>
                    <a:p>
                      <a:pPr marL="0" marR="0" indent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PR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 0.98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0.000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No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2410">
                <a:tc>
                  <a:txBody>
                    <a:bodyPr/>
                    <a:lstStyle/>
                    <a:p>
                      <a:pPr marL="0" marR="0" indent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Lead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-0.088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imes New Roman"/>
                          <a:ea typeface="Times New Roman"/>
                          <a:cs typeface="Times New Roman"/>
                        </a:rPr>
                        <a:t>0.378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8A3E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Yes</a:t>
                      </a:r>
                      <a:endParaRPr lang="en-US" sz="16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3" name="TextBox 27"/>
          <p:cNvSpPr txBox="1">
            <a:spLocks noChangeArrowheads="1"/>
          </p:cNvSpPr>
          <p:nvPr/>
        </p:nvSpPr>
        <p:spPr bwMode="auto">
          <a:xfrm>
            <a:off x="2590800" y="2895600"/>
            <a:ext cx="40513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2000" i="0" dirty="0"/>
              <a:t>Regression of IQ on Lead, PR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124200" y="6229350"/>
            <a:ext cx="2895600" cy="457200"/>
          </a:xfrm>
          <a:noFill/>
        </p:spPr>
        <p:txBody>
          <a:bodyPr/>
          <a:lstStyle/>
          <a:p>
            <a:pPr algn="ctr"/>
            <a:fld id="{F340018D-DEE2-4C0D-94F9-B3842E75B8CE}" type="slidenum">
              <a:rPr lang="en-US" smtClean="0">
                <a:latin typeface="Arial" pitchFamily="34" charset="0"/>
              </a:rPr>
              <a:pPr algn="ctr"/>
              <a:t>8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27651" name="Rectangle 2"/>
          <p:cNvSpPr>
            <a:spLocks noGrp="1" noChangeArrowheads="1"/>
          </p:cNvSpPr>
          <p:nvPr>
            <p:ph type="title"/>
          </p:nvPr>
        </p:nvSpPr>
        <p:spPr>
          <a:xfrm>
            <a:off x="800100" y="0"/>
            <a:ext cx="7772400" cy="762000"/>
          </a:xfrm>
        </p:spPr>
        <p:txBody>
          <a:bodyPr lIns="90488" tIns="44450" rIns="90488" bIns="44450"/>
          <a:lstStyle/>
          <a:p>
            <a:pPr algn="ctr"/>
            <a:r>
              <a:rPr lang="en-US" sz="3200" dirty="0" smtClean="0">
                <a:latin typeface="Arial" pitchFamily="34" charset="0"/>
              </a:rPr>
              <a:t>Measuring the Confounder </a:t>
            </a:r>
          </a:p>
        </p:txBody>
      </p:sp>
      <p:sp>
        <p:nvSpPr>
          <p:cNvPr id="2765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en-US"/>
          </a:p>
        </p:txBody>
      </p:sp>
      <p:grpSp>
        <p:nvGrpSpPr>
          <p:cNvPr id="2" name="Group 33"/>
          <p:cNvGrpSpPr>
            <a:grpSpLocks/>
          </p:cNvGrpSpPr>
          <p:nvPr/>
        </p:nvGrpSpPr>
        <p:grpSpPr bwMode="auto">
          <a:xfrm>
            <a:off x="2362200" y="685800"/>
            <a:ext cx="3959225" cy="2673352"/>
            <a:chOff x="3128963" y="1064892"/>
            <a:chExt cx="3205162" cy="1616396"/>
          </a:xfrm>
        </p:grpSpPr>
        <p:sp>
          <p:nvSpPr>
            <p:cNvPr id="27656" name="Text Box 2"/>
            <p:cNvSpPr txBox="1">
              <a:spLocks noChangeArrowheads="1"/>
            </p:cNvSpPr>
            <p:nvPr/>
          </p:nvSpPr>
          <p:spPr bwMode="auto">
            <a:xfrm>
              <a:off x="3128963" y="2185988"/>
              <a:ext cx="847725" cy="495300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 eaLnBrk="0" hangingPunct="0"/>
              <a:r>
                <a:rPr lang="en-US" sz="1600" i="0">
                  <a:latin typeface="Calibri" pitchFamily="34" charset="0"/>
                </a:rPr>
                <a:t>Lead Exposure</a:t>
              </a:r>
              <a:endParaRPr lang="en-US" sz="1600"/>
            </a:p>
          </p:txBody>
        </p:sp>
        <p:sp>
          <p:nvSpPr>
            <p:cNvPr id="27657" name="Text Box 3"/>
            <p:cNvSpPr txBox="1">
              <a:spLocks noChangeArrowheads="1"/>
            </p:cNvSpPr>
            <p:nvPr/>
          </p:nvSpPr>
          <p:spPr bwMode="auto">
            <a:xfrm>
              <a:off x="4451350" y="2033588"/>
              <a:ext cx="847725" cy="495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eaLnBrk="0" hangingPunct="0"/>
              <a:r>
                <a:rPr lang="en-US" sz="1600" i="0">
                  <a:latin typeface="Calibri" pitchFamily="34" charset="0"/>
                </a:rPr>
                <a:t>Parental Resources</a:t>
              </a:r>
              <a:endParaRPr lang="en-US" sz="1600"/>
            </a:p>
          </p:txBody>
        </p:sp>
        <p:sp>
          <p:nvSpPr>
            <p:cNvPr id="27658" name="Text Box 4"/>
            <p:cNvSpPr txBox="1">
              <a:spLocks noChangeArrowheads="1"/>
            </p:cNvSpPr>
            <p:nvPr/>
          </p:nvSpPr>
          <p:spPr bwMode="auto">
            <a:xfrm>
              <a:off x="5800725" y="2244725"/>
              <a:ext cx="533400" cy="361950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 eaLnBrk="0" hangingPunct="0"/>
              <a:r>
                <a:rPr lang="en-US" sz="1600" i="0">
                  <a:latin typeface="Calibri" pitchFamily="34" charset="0"/>
                </a:rPr>
                <a:t>IQ</a:t>
              </a:r>
              <a:endParaRPr lang="en-US" sz="1600"/>
            </a:p>
          </p:txBody>
        </p:sp>
        <p:cxnSp>
          <p:nvCxnSpPr>
            <p:cNvPr id="27659" name="AutoShape 5"/>
            <p:cNvCxnSpPr>
              <a:cxnSpLocks noChangeShapeType="1"/>
            </p:cNvCxnSpPr>
            <p:nvPr/>
          </p:nvCxnSpPr>
          <p:spPr bwMode="auto">
            <a:xfrm flipH="1">
              <a:off x="3976688" y="2262188"/>
              <a:ext cx="447675" cy="13335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27660" name="AutoShape 6"/>
            <p:cNvCxnSpPr>
              <a:cxnSpLocks noChangeShapeType="1"/>
            </p:cNvCxnSpPr>
            <p:nvPr/>
          </p:nvCxnSpPr>
          <p:spPr bwMode="auto">
            <a:xfrm>
              <a:off x="5299075" y="2244725"/>
              <a:ext cx="501650" cy="150813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sp>
          <p:nvSpPr>
            <p:cNvPr id="27661" name="Oval 7"/>
            <p:cNvSpPr>
              <a:spLocks noChangeArrowheads="1"/>
            </p:cNvSpPr>
            <p:nvPr/>
          </p:nvSpPr>
          <p:spPr bwMode="auto">
            <a:xfrm>
              <a:off x="4451350" y="1976438"/>
              <a:ext cx="800100" cy="552450"/>
            </a:xfrm>
            <a:prstGeom prst="ellips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en-US"/>
            </a:p>
          </p:txBody>
        </p:sp>
        <p:sp>
          <p:nvSpPr>
            <p:cNvPr id="27662" name="Text Box 8"/>
            <p:cNvSpPr txBox="1">
              <a:spLocks noChangeArrowheads="1"/>
            </p:cNvSpPr>
            <p:nvPr/>
          </p:nvSpPr>
          <p:spPr bwMode="auto">
            <a:xfrm>
              <a:off x="3976688" y="1479550"/>
              <a:ext cx="417512" cy="285750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 eaLnBrk="0" hangingPunct="0"/>
              <a:r>
                <a:rPr lang="en-US" sz="1600" i="0" dirty="0">
                  <a:latin typeface="Calibri" pitchFamily="34" charset="0"/>
                </a:rPr>
                <a:t>X</a:t>
              </a:r>
              <a:r>
                <a:rPr lang="en-US" sz="1600" i="0" baseline="-25000" dirty="0">
                  <a:latin typeface="Calibri" pitchFamily="34" charset="0"/>
                </a:rPr>
                <a:t>1</a:t>
              </a:r>
              <a:endParaRPr lang="en-US" sz="1600" dirty="0"/>
            </a:p>
          </p:txBody>
        </p:sp>
        <p:sp>
          <p:nvSpPr>
            <p:cNvPr id="27663" name="Text Box 9"/>
            <p:cNvSpPr txBox="1">
              <a:spLocks noChangeArrowheads="1"/>
            </p:cNvSpPr>
            <p:nvPr/>
          </p:nvSpPr>
          <p:spPr bwMode="auto">
            <a:xfrm>
              <a:off x="4673600" y="1481138"/>
              <a:ext cx="415925" cy="285750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 eaLnBrk="0" hangingPunct="0"/>
              <a:r>
                <a:rPr lang="en-US" sz="1600" i="0">
                  <a:latin typeface="Calibri" pitchFamily="34" charset="0"/>
                </a:rPr>
                <a:t>X</a:t>
              </a:r>
              <a:r>
                <a:rPr lang="en-US" sz="1600" i="0" baseline="-25000">
                  <a:latin typeface="Calibri" pitchFamily="34" charset="0"/>
                </a:rPr>
                <a:t>2</a:t>
              </a:r>
              <a:endParaRPr lang="en-US" sz="1600"/>
            </a:p>
          </p:txBody>
        </p:sp>
        <p:sp>
          <p:nvSpPr>
            <p:cNvPr id="27664" name="Text Box 10"/>
            <p:cNvSpPr txBox="1">
              <a:spLocks noChangeArrowheads="1"/>
            </p:cNvSpPr>
            <p:nvPr/>
          </p:nvSpPr>
          <p:spPr bwMode="auto">
            <a:xfrm>
              <a:off x="5299075" y="1481138"/>
              <a:ext cx="417513" cy="285750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 eaLnBrk="0" hangingPunct="0"/>
              <a:r>
                <a:rPr lang="en-US" sz="1600" i="0">
                  <a:latin typeface="Calibri" pitchFamily="34" charset="0"/>
                </a:rPr>
                <a:t>X</a:t>
              </a:r>
              <a:r>
                <a:rPr lang="en-US" sz="1600" i="0" baseline="-25000">
                  <a:latin typeface="Calibri" pitchFamily="34" charset="0"/>
                </a:rPr>
                <a:t>3</a:t>
              </a:r>
              <a:endParaRPr lang="en-US" sz="1600"/>
            </a:p>
          </p:txBody>
        </p:sp>
        <p:cxnSp>
          <p:nvCxnSpPr>
            <p:cNvPr id="27665" name="AutoShape 11"/>
            <p:cNvCxnSpPr>
              <a:cxnSpLocks noChangeShapeType="1"/>
            </p:cNvCxnSpPr>
            <p:nvPr/>
          </p:nvCxnSpPr>
          <p:spPr bwMode="auto">
            <a:xfrm flipH="1" flipV="1">
              <a:off x="4222750" y="1766888"/>
              <a:ext cx="323850" cy="26670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27666" name="AutoShape 12"/>
            <p:cNvCxnSpPr>
              <a:cxnSpLocks noChangeShapeType="1"/>
            </p:cNvCxnSpPr>
            <p:nvPr/>
          </p:nvCxnSpPr>
          <p:spPr bwMode="auto">
            <a:xfrm flipV="1">
              <a:off x="4832350" y="1766888"/>
              <a:ext cx="0" cy="20955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27667" name="AutoShape 13"/>
            <p:cNvCxnSpPr>
              <a:cxnSpLocks noChangeShapeType="1"/>
            </p:cNvCxnSpPr>
            <p:nvPr/>
          </p:nvCxnSpPr>
          <p:spPr bwMode="auto">
            <a:xfrm flipV="1">
              <a:off x="5013325" y="1766888"/>
              <a:ext cx="333375" cy="20955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sp>
          <p:nvSpPr>
            <p:cNvPr id="20" name="Text Box 8"/>
            <p:cNvSpPr txBox="1">
              <a:spLocks noChangeArrowheads="1"/>
            </p:cNvSpPr>
            <p:nvPr/>
          </p:nvSpPr>
          <p:spPr bwMode="auto">
            <a:xfrm>
              <a:off x="4054270" y="1064892"/>
              <a:ext cx="417512" cy="285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eaLnBrk="0" hangingPunct="0"/>
              <a:r>
                <a:rPr lang="en-US" sz="1600" i="0" dirty="0" smtClean="0">
                  <a:latin typeface="Symbol" pitchFamily="18" charset="2"/>
                </a:rPr>
                <a:t>e</a:t>
              </a:r>
              <a:r>
                <a:rPr lang="en-US" sz="1600" i="0" baseline="-25000" dirty="0" smtClean="0">
                  <a:latin typeface="Calibri" pitchFamily="34" charset="0"/>
                </a:rPr>
                <a:t>1</a:t>
              </a:r>
              <a:endParaRPr lang="en-US" sz="1600" dirty="0"/>
            </a:p>
          </p:txBody>
        </p:sp>
        <p:sp>
          <p:nvSpPr>
            <p:cNvPr id="22" name="Text Box 8"/>
            <p:cNvSpPr txBox="1">
              <a:spLocks noChangeArrowheads="1"/>
            </p:cNvSpPr>
            <p:nvPr/>
          </p:nvSpPr>
          <p:spPr bwMode="auto">
            <a:xfrm>
              <a:off x="4671142" y="1064893"/>
              <a:ext cx="417512" cy="285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eaLnBrk="0" hangingPunct="0"/>
              <a:r>
                <a:rPr lang="en-US" sz="1600" i="0" dirty="0" smtClean="0">
                  <a:latin typeface="Symbol" pitchFamily="18" charset="2"/>
                </a:rPr>
                <a:t>e</a:t>
              </a:r>
              <a:r>
                <a:rPr lang="en-US" sz="1600" i="0" baseline="-25000" dirty="0" smtClean="0">
                  <a:latin typeface="Calibri" pitchFamily="34" charset="0"/>
                </a:rPr>
                <a:t>2</a:t>
              </a:r>
              <a:endParaRPr lang="en-US" sz="1600" dirty="0"/>
            </a:p>
          </p:txBody>
        </p:sp>
        <p:sp>
          <p:nvSpPr>
            <p:cNvPr id="23" name="Text Box 8"/>
            <p:cNvSpPr txBox="1">
              <a:spLocks noChangeArrowheads="1"/>
            </p:cNvSpPr>
            <p:nvPr/>
          </p:nvSpPr>
          <p:spPr bwMode="auto">
            <a:xfrm>
              <a:off x="5288014" y="1064892"/>
              <a:ext cx="417512" cy="285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eaLnBrk="0" hangingPunct="0"/>
              <a:r>
                <a:rPr lang="en-US" sz="1600" i="0" dirty="0" smtClean="0">
                  <a:latin typeface="Symbol" pitchFamily="18" charset="2"/>
                </a:rPr>
                <a:t>e</a:t>
              </a:r>
              <a:r>
                <a:rPr lang="en-US" sz="1600" i="0" baseline="-25000" dirty="0" smtClean="0">
                  <a:latin typeface="Calibri" pitchFamily="34" charset="0"/>
                </a:rPr>
                <a:t>3</a:t>
              </a:r>
              <a:endParaRPr lang="en-US" sz="1600" dirty="0"/>
            </a:p>
          </p:txBody>
        </p:sp>
        <p:cxnSp>
          <p:nvCxnSpPr>
            <p:cNvPr id="24" name="AutoShape 12"/>
            <p:cNvCxnSpPr>
              <a:cxnSpLocks noChangeShapeType="1"/>
            </p:cNvCxnSpPr>
            <p:nvPr/>
          </p:nvCxnSpPr>
          <p:spPr bwMode="auto">
            <a:xfrm rot="5400000">
              <a:off x="4147186" y="1341167"/>
              <a:ext cx="184293" cy="1286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26" name="AutoShape 12"/>
            <p:cNvCxnSpPr>
              <a:cxnSpLocks noChangeShapeType="1"/>
            </p:cNvCxnSpPr>
            <p:nvPr/>
          </p:nvCxnSpPr>
          <p:spPr bwMode="auto">
            <a:xfrm rot="5400000">
              <a:off x="4764700" y="1386760"/>
              <a:ext cx="184293" cy="1286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27" name="AutoShape 12"/>
            <p:cNvCxnSpPr>
              <a:cxnSpLocks noChangeShapeType="1"/>
            </p:cNvCxnSpPr>
            <p:nvPr/>
          </p:nvCxnSpPr>
          <p:spPr bwMode="auto">
            <a:xfrm rot="5400000">
              <a:off x="5443259" y="1386761"/>
              <a:ext cx="184293" cy="1286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</p:grpSp>
      <p:sp>
        <p:nvSpPr>
          <p:cNvPr id="19" name="TextBox 27"/>
          <p:cNvSpPr txBox="1">
            <a:spLocks noChangeArrowheads="1"/>
          </p:cNvSpPr>
          <p:nvPr/>
        </p:nvSpPr>
        <p:spPr bwMode="auto">
          <a:xfrm>
            <a:off x="2603500" y="3632200"/>
            <a:ext cx="4724400" cy="168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lnSpc>
                <a:spcPct val="150000"/>
              </a:lnSpc>
            </a:pPr>
            <a:r>
              <a:rPr lang="en-US" sz="2000" i="0"/>
              <a:t>X</a:t>
            </a:r>
            <a:r>
              <a:rPr lang="en-US" sz="2000" i="0" baseline="-25000"/>
              <a:t>1</a:t>
            </a:r>
            <a:r>
              <a:rPr lang="en-US" sz="2000" i="0"/>
              <a:t> = </a:t>
            </a:r>
            <a:r>
              <a:rPr lang="en-US" sz="2000" i="0">
                <a:latin typeface="Symbol" pitchFamily="18" charset="2"/>
              </a:rPr>
              <a:t>g</a:t>
            </a:r>
            <a:r>
              <a:rPr lang="en-US" sz="2000" i="0" baseline="-25000"/>
              <a:t>1</a:t>
            </a:r>
            <a:r>
              <a:rPr lang="en-US" sz="2000" i="0"/>
              <a:t>* Parental Resources +</a:t>
            </a:r>
            <a:r>
              <a:rPr lang="en-US" sz="2000" i="0">
                <a:latin typeface="Symbol" pitchFamily="18" charset="2"/>
              </a:rPr>
              <a:t> e</a:t>
            </a:r>
            <a:r>
              <a:rPr lang="en-US" sz="2000" i="0" baseline="-25000"/>
              <a:t>1</a:t>
            </a:r>
          </a:p>
          <a:p>
            <a:pPr eaLnBrk="0" hangingPunct="0">
              <a:lnSpc>
                <a:spcPct val="150000"/>
              </a:lnSpc>
            </a:pPr>
            <a:r>
              <a:rPr lang="en-US" sz="2000" i="0"/>
              <a:t>X</a:t>
            </a:r>
            <a:r>
              <a:rPr lang="en-US" sz="2000" i="0" baseline="-25000"/>
              <a:t>2</a:t>
            </a:r>
            <a:r>
              <a:rPr lang="en-US" sz="2000" i="0"/>
              <a:t> = </a:t>
            </a:r>
            <a:r>
              <a:rPr lang="en-US" sz="2000" i="0">
                <a:latin typeface="Symbol" pitchFamily="18" charset="2"/>
              </a:rPr>
              <a:t>g</a:t>
            </a:r>
            <a:r>
              <a:rPr lang="en-US" sz="2000" i="0" baseline="-25000"/>
              <a:t>2</a:t>
            </a:r>
            <a:r>
              <a:rPr lang="en-US" sz="2000" i="0"/>
              <a:t>* Parental Resources +</a:t>
            </a:r>
            <a:r>
              <a:rPr lang="en-US" sz="2000" i="0">
                <a:latin typeface="Symbol" pitchFamily="18" charset="2"/>
              </a:rPr>
              <a:t> e</a:t>
            </a:r>
            <a:r>
              <a:rPr lang="en-US" sz="2000" i="0" baseline="-25000"/>
              <a:t>2</a:t>
            </a:r>
          </a:p>
          <a:p>
            <a:pPr eaLnBrk="0" hangingPunct="0">
              <a:lnSpc>
                <a:spcPct val="150000"/>
              </a:lnSpc>
            </a:pPr>
            <a:r>
              <a:rPr lang="en-US" sz="2000" i="0"/>
              <a:t>X</a:t>
            </a:r>
            <a:r>
              <a:rPr lang="en-US" sz="2000" i="0" baseline="-25000"/>
              <a:t>3</a:t>
            </a:r>
            <a:r>
              <a:rPr lang="en-US" sz="2000" i="0"/>
              <a:t> = </a:t>
            </a:r>
            <a:r>
              <a:rPr lang="en-US" sz="2000" i="0">
                <a:latin typeface="Symbol" pitchFamily="18" charset="2"/>
              </a:rPr>
              <a:t>g</a:t>
            </a:r>
            <a:r>
              <a:rPr lang="en-US" sz="2000" i="0" baseline="-25000"/>
              <a:t>3</a:t>
            </a:r>
            <a:r>
              <a:rPr lang="en-US" sz="2000" i="0"/>
              <a:t>* Parental Resources +</a:t>
            </a:r>
            <a:r>
              <a:rPr lang="en-US" sz="2000" i="0">
                <a:latin typeface="Symbol" pitchFamily="18" charset="2"/>
              </a:rPr>
              <a:t> e</a:t>
            </a:r>
            <a:r>
              <a:rPr lang="en-US" sz="2000" i="0" baseline="-25000"/>
              <a:t>3</a:t>
            </a:r>
          </a:p>
          <a:p>
            <a:pPr eaLnBrk="0" hangingPunct="0"/>
            <a:endParaRPr lang="en-US" sz="2000" i="0" baseline="-25000"/>
          </a:p>
        </p:txBody>
      </p:sp>
      <p:sp>
        <p:nvSpPr>
          <p:cNvPr id="21" name="TextBox 27"/>
          <p:cNvSpPr txBox="1">
            <a:spLocks noChangeArrowheads="1"/>
          </p:cNvSpPr>
          <p:nvPr/>
        </p:nvSpPr>
        <p:spPr bwMode="auto">
          <a:xfrm>
            <a:off x="2540000" y="5638800"/>
            <a:ext cx="47244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2000" i="0" dirty="0" err="1">
                <a:solidFill>
                  <a:srgbClr val="FF0000"/>
                </a:solidFill>
              </a:rPr>
              <a:t>PR_Scale</a:t>
            </a:r>
            <a:r>
              <a:rPr lang="en-US" sz="2000" i="0" dirty="0"/>
              <a:t> = (X</a:t>
            </a:r>
            <a:r>
              <a:rPr lang="en-US" sz="2000" i="0" baseline="-25000" dirty="0"/>
              <a:t>1</a:t>
            </a:r>
            <a:r>
              <a:rPr lang="en-US" sz="2000" i="0" dirty="0"/>
              <a:t> + X</a:t>
            </a:r>
            <a:r>
              <a:rPr lang="en-US" sz="2000" i="0" baseline="-25000" dirty="0"/>
              <a:t>2</a:t>
            </a:r>
            <a:r>
              <a:rPr lang="en-US" sz="2000" i="0" dirty="0"/>
              <a:t> + X</a:t>
            </a:r>
            <a:r>
              <a:rPr lang="en-US" sz="2000" i="0" baseline="-25000" dirty="0"/>
              <a:t>3</a:t>
            </a:r>
            <a:r>
              <a:rPr lang="en-US" sz="2000" i="0" dirty="0"/>
              <a:t>) / 3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124200" y="6229350"/>
            <a:ext cx="2895600" cy="457200"/>
          </a:xfrm>
          <a:noFill/>
        </p:spPr>
        <p:txBody>
          <a:bodyPr/>
          <a:lstStyle/>
          <a:p>
            <a:pPr algn="ctr"/>
            <a:fld id="{370981F8-7935-4191-9BFB-5E9268122BCA}" type="slidenum">
              <a:rPr lang="en-US" smtClean="0">
                <a:latin typeface="Arial" pitchFamily="34" charset="0"/>
              </a:rPr>
              <a:pPr algn="ctr"/>
              <a:t>9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0"/>
            <a:ext cx="8839200" cy="762000"/>
          </a:xfrm>
        </p:spPr>
        <p:txBody>
          <a:bodyPr lIns="90488" tIns="44450" rIns="90488" bIns="44450"/>
          <a:lstStyle/>
          <a:p>
            <a:pPr algn="ctr"/>
            <a:r>
              <a:rPr lang="en-US" sz="2800" dirty="0" smtClean="0">
                <a:latin typeface="Arial" pitchFamily="34" charset="0"/>
              </a:rPr>
              <a:t>Scales don't preserve conditional independence</a:t>
            </a:r>
          </a:p>
        </p:txBody>
      </p:sp>
      <p:sp>
        <p:nvSpPr>
          <p:cNvPr id="2867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en-US"/>
          </a:p>
        </p:txBody>
      </p:sp>
      <p:grpSp>
        <p:nvGrpSpPr>
          <p:cNvPr id="2" name="Group 33"/>
          <p:cNvGrpSpPr>
            <a:grpSpLocks/>
          </p:cNvGrpSpPr>
          <p:nvPr/>
        </p:nvGrpSpPr>
        <p:grpSpPr bwMode="auto">
          <a:xfrm>
            <a:off x="2578100" y="1098550"/>
            <a:ext cx="3959225" cy="1987550"/>
            <a:chOff x="3128963" y="1479550"/>
            <a:chExt cx="3205162" cy="1201738"/>
          </a:xfrm>
        </p:grpSpPr>
        <p:sp>
          <p:nvSpPr>
            <p:cNvPr id="28701" name="Text Box 2"/>
            <p:cNvSpPr txBox="1">
              <a:spLocks noChangeArrowheads="1"/>
            </p:cNvSpPr>
            <p:nvPr/>
          </p:nvSpPr>
          <p:spPr bwMode="auto">
            <a:xfrm>
              <a:off x="3128963" y="2185988"/>
              <a:ext cx="847725" cy="495300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 eaLnBrk="0" hangingPunct="0"/>
              <a:r>
                <a:rPr lang="en-US" sz="1600" i="0">
                  <a:latin typeface="Calibri" pitchFamily="34" charset="0"/>
                </a:rPr>
                <a:t>Lead Exposure</a:t>
              </a:r>
              <a:endParaRPr lang="en-US" sz="1600"/>
            </a:p>
          </p:txBody>
        </p:sp>
        <p:sp>
          <p:nvSpPr>
            <p:cNvPr id="28702" name="Text Box 3"/>
            <p:cNvSpPr txBox="1">
              <a:spLocks noChangeArrowheads="1"/>
            </p:cNvSpPr>
            <p:nvPr/>
          </p:nvSpPr>
          <p:spPr bwMode="auto">
            <a:xfrm>
              <a:off x="4451350" y="2033588"/>
              <a:ext cx="847725" cy="495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eaLnBrk="0" hangingPunct="0"/>
              <a:r>
                <a:rPr lang="en-US" sz="1600" i="0">
                  <a:latin typeface="Calibri" pitchFamily="34" charset="0"/>
                </a:rPr>
                <a:t>Parental Resources</a:t>
              </a:r>
              <a:endParaRPr lang="en-US" sz="1600"/>
            </a:p>
          </p:txBody>
        </p:sp>
        <p:sp>
          <p:nvSpPr>
            <p:cNvPr id="28703" name="Text Box 4"/>
            <p:cNvSpPr txBox="1">
              <a:spLocks noChangeArrowheads="1"/>
            </p:cNvSpPr>
            <p:nvPr/>
          </p:nvSpPr>
          <p:spPr bwMode="auto">
            <a:xfrm>
              <a:off x="5800725" y="2244725"/>
              <a:ext cx="533400" cy="361950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 eaLnBrk="0" hangingPunct="0"/>
              <a:r>
                <a:rPr lang="en-US" sz="1600" i="0">
                  <a:latin typeface="Calibri" pitchFamily="34" charset="0"/>
                </a:rPr>
                <a:t>IQ</a:t>
              </a:r>
              <a:endParaRPr lang="en-US" sz="1600"/>
            </a:p>
          </p:txBody>
        </p:sp>
        <p:cxnSp>
          <p:nvCxnSpPr>
            <p:cNvPr id="28704" name="AutoShape 5"/>
            <p:cNvCxnSpPr>
              <a:cxnSpLocks noChangeShapeType="1"/>
            </p:cNvCxnSpPr>
            <p:nvPr/>
          </p:nvCxnSpPr>
          <p:spPr bwMode="auto">
            <a:xfrm flipH="1">
              <a:off x="3976688" y="2262188"/>
              <a:ext cx="447675" cy="13335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28705" name="AutoShape 6"/>
            <p:cNvCxnSpPr>
              <a:cxnSpLocks noChangeShapeType="1"/>
            </p:cNvCxnSpPr>
            <p:nvPr/>
          </p:nvCxnSpPr>
          <p:spPr bwMode="auto">
            <a:xfrm>
              <a:off x="5299075" y="2244725"/>
              <a:ext cx="501650" cy="150813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sp>
          <p:nvSpPr>
            <p:cNvPr id="28706" name="Oval 7"/>
            <p:cNvSpPr>
              <a:spLocks noChangeArrowheads="1"/>
            </p:cNvSpPr>
            <p:nvPr/>
          </p:nvSpPr>
          <p:spPr bwMode="auto">
            <a:xfrm>
              <a:off x="4451350" y="1976438"/>
              <a:ext cx="800100" cy="552450"/>
            </a:xfrm>
            <a:prstGeom prst="ellips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en-US"/>
            </a:p>
          </p:txBody>
        </p:sp>
        <p:sp>
          <p:nvSpPr>
            <p:cNvPr id="28707" name="Text Box 8"/>
            <p:cNvSpPr txBox="1">
              <a:spLocks noChangeArrowheads="1"/>
            </p:cNvSpPr>
            <p:nvPr/>
          </p:nvSpPr>
          <p:spPr bwMode="auto">
            <a:xfrm>
              <a:off x="3976688" y="1479550"/>
              <a:ext cx="417512" cy="285750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 eaLnBrk="0" hangingPunct="0"/>
              <a:r>
                <a:rPr lang="en-US" sz="1600" i="0">
                  <a:latin typeface="Calibri" pitchFamily="34" charset="0"/>
                </a:rPr>
                <a:t>X</a:t>
              </a:r>
              <a:r>
                <a:rPr lang="en-US" sz="1600" i="0" baseline="-25000">
                  <a:latin typeface="Calibri" pitchFamily="34" charset="0"/>
                </a:rPr>
                <a:t>1</a:t>
              </a:r>
              <a:endParaRPr lang="en-US" sz="1600"/>
            </a:p>
          </p:txBody>
        </p:sp>
        <p:sp>
          <p:nvSpPr>
            <p:cNvPr id="28708" name="Text Box 9"/>
            <p:cNvSpPr txBox="1">
              <a:spLocks noChangeArrowheads="1"/>
            </p:cNvSpPr>
            <p:nvPr/>
          </p:nvSpPr>
          <p:spPr bwMode="auto">
            <a:xfrm>
              <a:off x="4673600" y="1481138"/>
              <a:ext cx="415925" cy="285750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 eaLnBrk="0" hangingPunct="0"/>
              <a:r>
                <a:rPr lang="en-US" sz="1600" i="0">
                  <a:latin typeface="Calibri" pitchFamily="34" charset="0"/>
                </a:rPr>
                <a:t>X</a:t>
              </a:r>
              <a:r>
                <a:rPr lang="en-US" sz="1600" i="0" baseline="-25000">
                  <a:latin typeface="Calibri" pitchFamily="34" charset="0"/>
                </a:rPr>
                <a:t>2</a:t>
              </a:r>
              <a:endParaRPr lang="en-US" sz="1600"/>
            </a:p>
          </p:txBody>
        </p:sp>
        <p:sp>
          <p:nvSpPr>
            <p:cNvPr id="28709" name="Text Box 10"/>
            <p:cNvSpPr txBox="1">
              <a:spLocks noChangeArrowheads="1"/>
            </p:cNvSpPr>
            <p:nvPr/>
          </p:nvSpPr>
          <p:spPr bwMode="auto">
            <a:xfrm>
              <a:off x="5299075" y="1481138"/>
              <a:ext cx="417513" cy="285750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 eaLnBrk="0" hangingPunct="0"/>
              <a:r>
                <a:rPr lang="en-US" sz="1600" i="0">
                  <a:latin typeface="Calibri" pitchFamily="34" charset="0"/>
                </a:rPr>
                <a:t>X</a:t>
              </a:r>
              <a:r>
                <a:rPr lang="en-US" sz="1600" i="0" baseline="-25000">
                  <a:latin typeface="Calibri" pitchFamily="34" charset="0"/>
                </a:rPr>
                <a:t>3</a:t>
              </a:r>
              <a:endParaRPr lang="en-US" sz="1600"/>
            </a:p>
          </p:txBody>
        </p:sp>
        <p:cxnSp>
          <p:nvCxnSpPr>
            <p:cNvPr id="28710" name="AutoShape 11"/>
            <p:cNvCxnSpPr>
              <a:cxnSpLocks noChangeShapeType="1"/>
            </p:cNvCxnSpPr>
            <p:nvPr/>
          </p:nvCxnSpPr>
          <p:spPr bwMode="auto">
            <a:xfrm flipH="1" flipV="1">
              <a:off x="4222750" y="1766888"/>
              <a:ext cx="323850" cy="26670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28711" name="AutoShape 12"/>
            <p:cNvCxnSpPr>
              <a:cxnSpLocks noChangeShapeType="1"/>
            </p:cNvCxnSpPr>
            <p:nvPr/>
          </p:nvCxnSpPr>
          <p:spPr bwMode="auto">
            <a:xfrm flipV="1">
              <a:off x="4832350" y="1766888"/>
              <a:ext cx="0" cy="20955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28712" name="AutoShape 13"/>
            <p:cNvCxnSpPr>
              <a:cxnSpLocks noChangeShapeType="1"/>
            </p:cNvCxnSpPr>
            <p:nvPr/>
          </p:nvCxnSpPr>
          <p:spPr bwMode="auto">
            <a:xfrm flipV="1">
              <a:off x="5013325" y="1766888"/>
              <a:ext cx="333375" cy="20955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</p:grpSp>
      <p:sp>
        <p:nvSpPr>
          <p:cNvPr id="19" name="TextBox 27"/>
          <p:cNvSpPr txBox="1">
            <a:spLocks noChangeArrowheads="1"/>
          </p:cNvSpPr>
          <p:nvPr/>
        </p:nvSpPr>
        <p:spPr bwMode="auto">
          <a:xfrm>
            <a:off x="2603500" y="3632200"/>
            <a:ext cx="47244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2000" dirty="0" err="1">
                <a:solidFill>
                  <a:srgbClr val="FF0000"/>
                </a:solidFill>
              </a:rPr>
              <a:t>PR_Scale</a:t>
            </a:r>
            <a:r>
              <a:rPr lang="en-US" sz="2000" i="0" dirty="0"/>
              <a:t> = (X</a:t>
            </a:r>
            <a:r>
              <a:rPr lang="en-US" sz="2000" i="0" baseline="-25000" dirty="0"/>
              <a:t>1</a:t>
            </a:r>
            <a:r>
              <a:rPr lang="en-US" sz="2000" i="0" dirty="0"/>
              <a:t> + X</a:t>
            </a:r>
            <a:r>
              <a:rPr lang="en-US" sz="2000" i="0" baseline="-25000" dirty="0"/>
              <a:t>2</a:t>
            </a:r>
            <a:r>
              <a:rPr lang="en-US" sz="2000" i="0" dirty="0"/>
              <a:t> + X</a:t>
            </a:r>
            <a:r>
              <a:rPr lang="en-US" sz="2000" i="0" baseline="-25000" dirty="0"/>
              <a:t>3</a:t>
            </a:r>
            <a:r>
              <a:rPr lang="en-US" sz="2000" i="0" dirty="0"/>
              <a:t>) / 3</a:t>
            </a:r>
          </a:p>
        </p:txBody>
      </p:sp>
      <p:graphicFrame>
        <p:nvGraphicFramePr>
          <p:cNvPr id="20" name="Table 19"/>
          <p:cNvGraphicFramePr>
            <a:graphicFrameLocks noGrp="1"/>
          </p:cNvGraphicFramePr>
          <p:nvPr/>
        </p:nvGraphicFramePr>
        <p:xfrm>
          <a:off x="1714500" y="4467225"/>
          <a:ext cx="6324601" cy="1666240"/>
        </p:xfrm>
        <a:graphic>
          <a:graphicData uri="http://schemas.openxmlformats.org/drawingml/2006/table">
            <a:tbl>
              <a:tblPr/>
              <a:tblGrid>
                <a:gridCol w="1877616"/>
                <a:gridCol w="1581150"/>
                <a:gridCol w="1185863"/>
                <a:gridCol w="1679972"/>
              </a:tblGrid>
              <a:tr h="833120">
                <a:tc>
                  <a:txBody>
                    <a:bodyPr/>
                    <a:lstStyle/>
                    <a:p>
                      <a:pPr marL="0" marR="0" indent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imes New Roman"/>
                          <a:ea typeface="Times New Roman"/>
                          <a:cs typeface="Times New Roman"/>
                        </a:rPr>
                        <a:t>Independent</a:t>
                      </a:r>
                    </a:p>
                    <a:p>
                      <a:pPr marL="0" marR="0" indent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imes New Roman"/>
                          <a:ea typeface="Times New Roman"/>
                          <a:cs typeface="Times New Roman"/>
                        </a:rPr>
                        <a:t>Variable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Coefficient Estimate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imes New Roman"/>
                          <a:ea typeface="Times New Roman"/>
                          <a:cs typeface="Times New Roman"/>
                        </a:rPr>
                        <a:t>p-value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Screened-off </a:t>
                      </a:r>
                    </a:p>
                    <a:p>
                      <a:pPr marL="0" marR="0" indent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at .05?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6560">
                <a:tc>
                  <a:txBody>
                    <a:bodyPr/>
                    <a:lstStyle/>
                    <a:p>
                      <a:pPr marL="0" marR="0" indent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i="0" dirty="0" err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PR_scale</a:t>
                      </a:r>
                      <a:endParaRPr lang="en-US" sz="1600" i="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 0.290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0.000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No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6560">
                <a:tc>
                  <a:txBody>
                    <a:bodyPr/>
                    <a:lstStyle/>
                    <a:p>
                      <a:pPr marL="0" marR="0" indent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Lead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-0.423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0.000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No</a:t>
                      </a:r>
                      <a:endParaRPr lang="en-US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2316</TotalTime>
  <Words>1436</Words>
  <Application>Microsoft Office PowerPoint</Application>
  <PresentationFormat>On-screen Show (4:3)</PresentationFormat>
  <Paragraphs>396</Paragraphs>
  <Slides>49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49</vt:i4>
      </vt:variant>
    </vt:vector>
  </HeadingPairs>
  <TitlesOfParts>
    <vt:vector size="52" baseType="lpstr">
      <vt:lpstr>Default Design</vt:lpstr>
      <vt:lpstr>Equation</vt:lpstr>
      <vt:lpstr>Picture</vt:lpstr>
      <vt:lpstr> Topic Outline</vt:lpstr>
      <vt:lpstr>Richard Scheines Carnegie Mellon University</vt:lpstr>
      <vt:lpstr>Outline</vt:lpstr>
      <vt:lpstr>Goals:</vt:lpstr>
      <vt:lpstr>Needed:</vt:lpstr>
      <vt:lpstr>Lead and IQ</vt:lpstr>
      <vt:lpstr>Psuedorandom sample: N = 2,000</vt:lpstr>
      <vt:lpstr>Measuring the Confounder </vt:lpstr>
      <vt:lpstr>Scales don't preserve conditional independence</vt:lpstr>
      <vt:lpstr>Indicators Don’t Preserve Conditional Independence</vt:lpstr>
      <vt:lpstr>Structural Equation Models Work</vt:lpstr>
      <vt:lpstr>Slide 12</vt:lpstr>
      <vt:lpstr>Slide 13</vt:lpstr>
      <vt:lpstr>Slide 14</vt:lpstr>
      <vt:lpstr>Strategies</vt:lpstr>
      <vt:lpstr>Slide 16</vt:lpstr>
      <vt:lpstr>Slide 17</vt:lpstr>
      <vt:lpstr>Slide 18</vt:lpstr>
      <vt:lpstr>Tetrad Constraints</vt:lpstr>
      <vt:lpstr>Early Progenitors</vt:lpstr>
      <vt:lpstr>Slide 21</vt:lpstr>
      <vt:lpstr>Slide 22</vt:lpstr>
      <vt:lpstr>Slide 23</vt:lpstr>
      <vt:lpstr>Slide 24</vt:lpstr>
      <vt:lpstr>Slide 25</vt:lpstr>
      <vt:lpstr>How a pure measurement model is useful</vt:lpstr>
      <vt:lpstr>2. Test conditional independence relations among latents directly</vt:lpstr>
      <vt:lpstr>MIMbuild</vt:lpstr>
      <vt:lpstr>Slide 29</vt:lpstr>
      <vt:lpstr>Goal 2: What Latents are out there?</vt:lpstr>
      <vt:lpstr>Slide 31</vt:lpstr>
      <vt:lpstr>Build Pure Clusters (BPC)</vt:lpstr>
      <vt:lpstr>Slide 33</vt:lpstr>
      <vt:lpstr>Build Pure Clusters</vt:lpstr>
      <vt:lpstr>Build Pure Clusters</vt:lpstr>
      <vt:lpstr>Build Pure Clusters</vt:lpstr>
      <vt:lpstr>Build Pure Clusters</vt:lpstr>
      <vt:lpstr>Slide 38</vt:lpstr>
      <vt:lpstr>Case Studies</vt:lpstr>
      <vt:lpstr>Case Study: Stress, Depression, and Religion</vt:lpstr>
      <vt:lpstr>Slide 41</vt:lpstr>
      <vt:lpstr>Slide 42</vt:lpstr>
      <vt:lpstr>Case Study : Test Anxiety </vt:lpstr>
      <vt:lpstr>Slide 44</vt:lpstr>
      <vt:lpstr>Case Study : Test Anxiety </vt:lpstr>
      <vt:lpstr>Case Study : Test Anxiety </vt:lpstr>
      <vt:lpstr>Limitations</vt:lpstr>
      <vt:lpstr>Open Questions/Projects</vt:lpstr>
      <vt:lpstr>References</vt:lpstr>
    </vt:vector>
  </TitlesOfParts>
  <Company>CMU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True Graph</dc:title>
  <dc:creator>rbas</dc:creator>
  <cp:lastModifiedBy>Richard Scheines</cp:lastModifiedBy>
  <cp:revision>555</cp:revision>
  <dcterms:created xsi:type="dcterms:W3CDTF">2002-01-20T22:39:01Z</dcterms:created>
  <dcterms:modified xsi:type="dcterms:W3CDTF">2012-03-26T21:01:58Z</dcterms:modified>
</cp:coreProperties>
</file>