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52"/>
  </p:notesMasterIdLst>
  <p:handoutMasterIdLst>
    <p:handoutMasterId r:id="rId53"/>
  </p:handoutMasterIdLst>
  <p:sldIdLst>
    <p:sldId id="898" r:id="rId2"/>
    <p:sldId id="899" r:id="rId3"/>
    <p:sldId id="901" r:id="rId4"/>
    <p:sldId id="849" r:id="rId5"/>
    <p:sldId id="870" r:id="rId6"/>
    <p:sldId id="886" r:id="rId7"/>
    <p:sldId id="904" r:id="rId8"/>
    <p:sldId id="907" r:id="rId9"/>
    <p:sldId id="908" r:id="rId10"/>
    <p:sldId id="956" r:id="rId11"/>
    <p:sldId id="959" r:id="rId12"/>
    <p:sldId id="955" r:id="rId13"/>
    <p:sldId id="954" r:id="rId14"/>
    <p:sldId id="872" r:id="rId15"/>
    <p:sldId id="911" r:id="rId16"/>
    <p:sldId id="928" r:id="rId17"/>
    <p:sldId id="910" r:id="rId18"/>
    <p:sldId id="912" r:id="rId19"/>
    <p:sldId id="913" r:id="rId20"/>
    <p:sldId id="914" r:id="rId21"/>
    <p:sldId id="918" r:id="rId22"/>
    <p:sldId id="915" r:id="rId23"/>
    <p:sldId id="919" r:id="rId24"/>
    <p:sldId id="916" r:id="rId25"/>
    <p:sldId id="917" r:id="rId26"/>
    <p:sldId id="927" r:id="rId27"/>
    <p:sldId id="947" r:id="rId28"/>
    <p:sldId id="929" r:id="rId29"/>
    <p:sldId id="952" r:id="rId30"/>
    <p:sldId id="949" r:id="rId31"/>
    <p:sldId id="950" r:id="rId32"/>
    <p:sldId id="934" r:id="rId33"/>
    <p:sldId id="951" r:id="rId34"/>
    <p:sldId id="920" r:id="rId35"/>
    <p:sldId id="921" r:id="rId36"/>
    <p:sldId id="923" r:id="rId37"/>
    <p:sldId id="924" r:id="rId38"/>
    <p:sldId id="961" r:id="rId39"/>
    <p:sldId id="962" r:id="rId40"/>
    <p:sldId id="963" r:id="rId41"/>
    <p:sldId id="964" r:id="rId42"/>
    <p:sldId id="965" r:id="rId43"/>
    <p:sldId id="960" r:id="rId44"/>
    <p:sldId id="966" r:id="rId45"/>
    <p:sldId id="967" r:id="rId46"/>
    <p:sldId id="968" r:id="rId47"/>
    <p:sldId id="969" r:id="rId48"/>
    <p:sldId id="970" r:id="rId49"/>
    <p:sldId id="971" r:id="rId50"/>
    <p:sldId id="925" r:id="rId51"/>
  </p:sldIdLst>
  <p:sldSz cx="9144000" cy="6858000" type="letter"/>
  <p:notesSz cx="6985000" cy="92837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i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i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i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i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AE00"/>
    <a:srgbClr val="FF0000"/>
    <a:srgbClr val="0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566" autoAdjust="0"/>
    <p:restoredTop sz="64859" autoAdjust="0"/>
  </p:normalViewPr>
  <p:slideViewPr>
    <p:cSldViewPr snapToGrid="0">
      <p:cViewPr varScale="1">
        <p:scale>
          <a:sx n="123" d="100"/>
          <a:sy n="123" d="100"/>
        </p:scale>
        <p:origin x="-27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36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2.xml"/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4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4" Type="http://schemas.openxmlformats.org/officeDocument/2006/relationships/image" Target="../media/image16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510338" y="8883650"/>
            <a:ext cx="403225" cy="306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990" tIns="45188" rIns="91990" bIns="45188" anchor="ctr">
            <a:spAutoFit/>
          </a:bodyPr>
          <a:lstStyle/>
          <a:p>
            <a:pPr algn="r" defTabSz="930275" eaLnBrk="0" hangingPunct="0">
              <a:defRPr/>
            </a:pPr>
            <a:fld id="{E040DEE5-CDE7-4539-BE1A-CB1070C1EF15}" type="slidenum">
              <a:rPr lang="en-US" sz="1400"/>
              <a:pPr algn="r" defTabSz="930275" eaLnBrk="0" hangingPunct="0">
                <a:defRPr/>
              </a:pPr>
              <a:t>‹#›</a:t>
            </a:fld>
            <a:endParaRPr lang="en-US" sz="1400"/>
          </a:p>
        </p:txBody>
      </p:sp>
    </p:spTree>
    <p:extLst>
      <p:ext uri="{BB962C8B-B14F-4D97-AF65-F5344CB8AC3E}">
        <p14:creationId xmlns="" xmlns:p14="http://schemas.microsoft.com/office/powerpoint/2010/main" val="31704640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21275" cy="417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990" tIns="45188" rIns="91990" bIns="451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963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703263"/>
            <a:ext cx="4624388" cy="34686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510338" y="8883650"/>
            <a:ext cx="403225" cy="306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990" tIns="45188" rIns="91990" bIns="45188" anchor="ctr">
            <a:spAutoFit/>
          </a:bodyPr>
          <a:lstStyle/>
          <a:p>
            <a:pPr algn="r" defTabSz="930275" eaLnBrk="0" hangingPunct="0">
              <a:defRPr/>
            </a:pPr>
            <a:fld id="{17CBD5B2-2FC0-47D0-A8BA-9E2DA0BFF4AD}" type="slidenum">
              <a:rPr lang="en-US" sz="1400"/>
              <a:pPr algn="r" defTabSz="930275" eaLnBrk="0" hangingPunct="0">
                <a:defRPr/>
              </a:pPr>
              <a:t>‹#›</a:t>
            </a:fld>
            <a:endParaRPr lang="en-US" sz="1400"/>
          </a:p>
        </p:txBody>
      </p:sp>
    </p:spTree>
    <p:extLst>
      <p:ext uri="{BB962C8B-B14F-4D97-AF65-F5344CB8AC3E}">
        <p14:creationId xmlns="" xmlns:p14="http://schemas.microsoft.com/office/powerpoint/2010/main" val="38805429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3957638" y="0"/>
            <a:ext cx="3027362" cy="463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3957638" y="8820150"/>
            <a:ext cx="3027362" cy="463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1990" tIns="45188" rIns="91990" bIns="45188" anchor="b"/>
          <a:lstStyle/>
          <a:p>
            <a:pPr algn="r" defTabSz="930275" eaLnBrk="0" hangingPunct="0"/>
            <a:r>
              <a:rPr lang="en-US" sz="1200" i="0">
                <a:latin typeface="Times New Roman" pitchFamily="18" charset="0"/>
              </a:rPr>
              <a:t>1</a:t>
            </a: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8820150"/>
            <a:ext cx="3027363" cy="463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49158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9159" name="Rectangle 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smtClean="0"/>
              <a:t>1. represents set of conditional independence and distribution equivalent graphs</a:t>
            </a:r>
          </a:p>
          <a:p>
            <a:r>
              <a:rPr lang="en-US" smtClean="0"/>
              <a:t>2. same adjacencies</a:t>
            </a:r>
          </a:p>
          <a:p>
            <a:r>
              <a:rPr lang="en-US" smtClean="0"/>
              <a:t>3. undirected edges mean some contain edge one way, some contain other way</a:t>
            </a:r>
          </a:p>
          <a:p>
            <a:r>
              <a:rPr lang="en-US" smtClean="0"/>
              <a:t>4. directed edge means they all go same way</a:t>
            </a:r>
          </a:p>
          <a:p>
            <a:r>
              <a:rPr lang="en-US" smtClean="0"/>
              <a:t>5. Pearl and Verma -complete  rules for generating from Meek, Andersson, Perlman, and Madigan, and Chickering</a:t>
            </a:r>
          </a:p>
          <a:p>
            <a:r>
              <a:rPr lang="en-US" smtClean="0"/>
              <a:t>6. instance of chain graph</a:t>
            </a:r>
          </a:p>
          <a:p>
            <a:r>
              <a:rPr lang="en-US" smtClean="0"/>
              <a:t>7. since data can’t distinguish, in absence of background knowledge is right output for search</a:t>
            </a:r>
          </a:p>
          <a:p>
            <a:r>
              <a:rPr lang="en-US" smtClean="0"/>
              <a:t>8. what are they good for?</a:t>
            </a:r>
          </a:p>
        </p:txBody>
      </p:sp>
      <p:sp>
        <p:nvSpPr>
          <p:cNvPr id="10445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410075"/>
            <a:ext cx="5121275" cy="4176713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990" tIns="45188" rIns="91990" bIns="45188"/>
          <a:lstStyle/>
          <a:p>
            <a:r>
              <a:rPr lang="en-US"/>
              <a:t>1. represents set of conditional independence and distribution equivalent graphs</a:t>
            </a:r>
          </a:p>
          <a:p>
            <a:r>
              <a:rPr lang="en-US"/>
              <a:t>2. same adjacencies</a:t>
            </a:r>
          </a:p>
          <a:p>
            <a:r>
              <a:rPr lang="en-US"/>
              <a:t>3. undirected edges mean some contain edge one way, some contain other way</a:t>
            </a:r>
          </a:p>
          <a:p>
            <a:r>
              <a:rPr lang="en-US"/>
              <a:t>4. directed edge means they all go same way</a:t>
            </a:r>
          </a:p>
          <a:p>
            <a:r>
              <a:rPr lang="en-US"/>
              <a:t>5. Pearl and Verma -complete  rules for generating from Meek, Andersson, Perlman, and Madigan, and Chickering</a:t>
            </a:r>
          </a:p>
          <a:p>
            <a:r>
              <a:rPr lang="en-US"/>
              <a:t>6. instance of chain graph</a:t>
            </a:r>
          </a:p>
          <a:p>
            <a:r>
              <a:rPr lang="en-US"/>
              <a:t>7. since data can’t distinguish, in absence of background knowledge is right output for search</a:t>
            </a:r>
          </a:p>
          <a:p>
            <a:r>
              <a:rPr lang="en-US"/>
              <a:t>8. what are they good for?</a:t>
            </a:r>
          </a:p>
        </p:txBody>
      </p:sp>
      <p:sp>
        <p:nvSpPr>
          <p:cNvPr id="407555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81100" y="703263"/>
            <a:ext cx="4624388" cy="3468687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 (2)</a:t>
            </a:r>
            <a:r>
              <a:rPr lang="en-US" baseline="0" dirty="0" smtClean="0"/>
              <a:t> makes it much more efficient to start with a completely adjacent graph and look to prune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18381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3957638" y="0"/>
            <a:ext cx="3027362" cy="463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3957638" y="8820150"/>
            <a:ext cx="3027362" cy="463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1990" tIns="45188" rIns="91990" bIns="45188" anchor="b"/>
          <a:lstStyle/>
          <a:p>
            <a:pPr algn="r" defTabSz="930275" eaLnBrk="0" hangingPunct="0"/>
            <a:r>
              <a:rPr lang="en-US" sz="1200" i="0">
                <a:latin typeface="Times New Roman" pitchFamily="18" charset="0"/>
              </a:rPr>
              <a:t>1</a:t>
            </a: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8820150"/>
            <a:ext cx="3027363" cy="463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49158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9159" name="Rectangle 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3957638" y="0"/>
            <a:ext cx="3027362" cy="463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3957638" y="8820150"/>
            <a:ext cx="3027362" cy="463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1990" tIns="45188" rIns="91990" bIns="45188" anchor="b"/>
          <a:lstStyle/>
          <a:p>
            <a:pPr algn="r" defTabSz="930275" eaLnBrk="0" hangingPunct="0"/>
            <a:r>
              <a:rPr lang="en-US" sz="1200" i="0">
                <a:latin typeface="Times New Roman" pitchFamily="18" charset="0"/>
              </a:rPr>
              <a:t>1</a:t>
            </a:r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8820150"/>
            <a:ext cx="3027363" cy="463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50182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0183" name="Rectangle 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3957638" y="0"/>
            <a:ext cx="3027362" cy="463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3957638" y="8820150"/>
            <a:ext cx="3027362" cy="463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1990" tIns="45188" rIns="91990" bIns="45188" anchor="b"/>
          <a:lstStyle/>
          <a:p>
            <a:pPr algn="r" defTabSz="930275" eaLnBrk="0" hangingPunct="0"/>
            <a:r>
              <a:rPr lang="en-US" sz="1200" i="0">
                <a:latin typeface="Times New Roman" pitchFamily="18" charset="0"/>
              </a:rPr>
              <a:t>1</a:t>
            </a:r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0" y="8820150"/>
            <a:ext cx="3027363" cy="463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51206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1207" name="Rectangle 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smtClean="0"/>
              <a:t>1. represents set of conditional independence and distribution equivalent graphs</a:t>
            </a:r>
          </a:p>
          <a:p>
            <a:r>
              <a:rPr lang="en-US" smtClean="0"/>
              <a:t>2. same adjacencies</a:t>
            </a:r>
          </a:p>
          <a:p>
            <a:r>
              <a:rPr lang="en-US" smtClean="0"/>
              <a:t>3. undirected edges mean some contain edge one way, some contain other way</a:t>
            </a:r>
          </a:p>
          <a:p>
            <a:r>
              <a:rPr lang="en-US" smtClean="0"/>
              <a:t>4. directed edge means they all go same way</a:t>
            </a:r>
          </a:p>
          <a:p>
            <a:r>
              <a:rPr lang="en-US" smtClean="0"/>
              <a:t>5. Pearl and Verma -complete  rules for generating from Meek, Andersson, Perlman, and Madigan, and Chickering</a:t>
            </a:r>
          </a:p>
          <a:p>
            <a:r>
              <a:rPr lang="en-US" smtClean="0"/>
              <a:t>6. instance of chain graph</a:t>
            </a:r>
          </a:p>
          <a:p>
            <a:r>
              <a:rPr lang="en-US" smtClean="0"/>
              <a:t>7. since data can’t distinguish, in absence of background knowledge is right output for search</a:t>
            </a:r>
          </a:p>
          <a:p>
            <a:r>
              <a:rPr lang="en-US" smtClean="0"/>
              <a:t>8. what are they good for?</a:t>
            </a:r>
          </a:p>
        </p:txBody>
      </p:sp>
      <p:sp>
        <p:nvSpPr>
          <p:cNvPr id="10240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863" y="4410075"/>
            <a:ext cx="5121275" cy="4176713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990" tIns="45188" rIns="91990" bIns="45188"/>
          <a:lstStyle/>
          <a:p>
            <a:r>
              <a:rPr lang="en-US"/>
              <a:t>1. represents set of conditional independence and distribution equivalent graphs</a:t>
            </a:r>
          </a:p>
          <a:p>
            <a:r>
              <a:rPr lang="en-US"/>
              <a:t>2. same adjacencies</a:t>
            </a:r>
          </a:p>
          <a:p>
            <a:r>
              <a:rPr lang="en-US"/>
              <a:t>3. undirected edges mean some contain edge one way, some contain other way</a:t>
            </a:r>
          </a:p>
          <a:p>
            <a:r>
              <a:rPr lang="en-US"/>
              <a:t>4. directed edge means they all go same way</a:t>
            </a:r>
          </a:p>
          <a:p>
            <a:r>
              <a:rPr lang="en-US"/>
              <a:t>5. Pearl and Verma -complete  rules for generating from Meek, Andersson, Perlman, and Madigan, and Chickering</a:t>
            </a:r>
          </a:p>
          <a:p>
            <a:r>
              <a:rPr lang="en-US"/>
              <a:t>6. instance of chain graph</a:t>
            </a:r>
          </a:p>
          <a:p>
            <a:r>
              <a:rPr lang="en-US"/>
              <a:t>7. since data can’t distinguish, in absence of background knowledge is right output for search</a:t>
            </a:r>
          </a:p>
          <a:p>
            <a:r>
              <a:rPr lang="en-US"/>
              <a:t>8. what are they good for?</a:t>
            </a:r>
          </a:p>
        </p:txBody>
      </p:sp>
      <p:sp>
        <p:nvSpPr>
          <p:cNvPr id="401411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81100" y="703263"/>
            <a:ext cx="4624388" cy="3468687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smtClean="0"/>
              <a:t>1. represents set of conditional independence and distribution equivalent graphs</a:t>
            </a:r>
          </a:p>
          <a:p>
            <a:r>
              <a:rPr lang="en-US" smtClean="0"/>
              <a:t>2. same adjacencies</a:t>
            </a:r>
          </a:p>
          <a:p>
            <a:r>
              <a:rPr lang="en-US" smtClean="0"/>
              <a:t>3. undirected edges mean some contain edge one way, some contain other way</a:t>
            </a:r>
          </a:p>
          <a:p>
            <a:r>
              <a:rPr lang="en-US" smtClean="0"/>
              <a:t>4. directed edge means they all go same way</a:t>
            </a:r>
          </a:p>
          <a:p>
            <a:r>
              <a:rPr lang="en-US" smtClean="0"/>
              <a:t>5. Pearl and Verma -complete  rules for generating from Meek, Andersson, Perlman, and Madigan, and Chickering</a:t>
            </a:r>
          </a:p>
          <a:p>
            <a:r>
              <a:rPr lang="en-US" smtClean="0"/>
              <a:t>6. instance of chain graph</a:t>
            </a:r>
          </a:p>
          <a:p>
            <a:r>
              <a:rPr lang="en-US" smtClean="0"/>
              <a:t>7. since data can’t distinguish, in absence of background knowledge is right output for search</a:t>
            </a:r>
          </a:p>
          <a:p>
            <a:r>
              <a:rPr lang="en-US" smtClean="0"/>
              <a:t>8. what are they good for?</a:t>
            </a:r>
          </a:p>
        </p:txBody>
      </p:sp>
      <p:sp>
        <p:nvSpPr>
          <p:cNvPr id="10342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Load patterns1.tet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974640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smtClean="0"/>
              <a:t>1. represents set of conditional independence and distribution equivalent graphs</a:t>
            </a:r>
          </a:p>
          <a:p>
            <a:r>
              <a:rPr lang="en-US" smtClean="0"/>
              <a:t>2. same adjacencies</a:t>
            </a:r>
          </a:p>
          <a:p>
            <a:r>
              <a:rPr lang="en-US" smtClean="0"/>
              <a:t>3. undirected edges mean some contain edge one way, some contain other way</a:t>
            </a:r>
          </a:p>
          <a:p>
            <a:r>
              <a:rPr lang="en-US" smtClean="0"/>
              <a:t>4. directed edge means they all go same way</a:t>
            </a:r>
          </a:p>
          <a:p>
            <a:r>
              <a:rPr lang="en-US" smtClean="0"/>
              <a:t>5. Pearl and Verma -complete  rules for generating from Meek, Andersson, Perlman, and Madigan, and Chickering</a:t>
            </a:r>
          </a:p>
          <a:p>
            <a:r>
              <a:rPr lang="en-US" smtClean="0"/>
              <a:t>6. instance of chain graph</a:t>
            </a:r>
          </a:p>
          <a:p>
            <a:r>
              <a:rPr lang="en-US" smtClean="0"/>
              <a:t>7. since data can’t distinguish, in absence of background knowledge is right output for search</a:t>
            </a:r>
          </a:p>
          <a:p>
            <a:r>
              <a:rPr lang="en-US" smtClean="0"/>
              <a:t>8. what are they good for?</a:t>
            </a:r>
          </a:p>
        </p:txBody>
      </p:sp>
      <p:sp>
        <p:nvSpPr>
          <p:cNvPr id="10445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paint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1828800"/>
            <a:ext cx="8229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858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886200"/>
            <a:ext cx="6400800" cy="1771650"/>
          </a:xfrm>
        </p:spPr>
        <p:txBody>
          <a:bodyPr/>
          <a:lstStyle>
            <a:lvl1pPr marL="0" indent="0">
              <a:buFont typeface="Monotype Sorts" charset="0"/>
              <a:buNone/>
              <a:defRPr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11200" y="6229350"/>
            <a:ext cx="19304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49600" y="6229350"/>
            <a:ext cx="28448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r>
              <a:rPr lang="en-US"/>
              <a:t>6/15/2007 - Summer School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604000" y="6229350"/>
            <a:ext cx="18288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fld id="{E7DF6581-FEF8-4D15-BD22-487FFE9F7A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6/15/2007 - Summer School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2D28D5-5B87-46E0-8873-6B557C09D8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228600"/>
            <a:ext cx="2057400" cy="5829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228600"/>
            <a:ext cx="6019800" cy="5829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6/15/2007 - Summer School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23F1C1-21C3-4183-A7DB-A7EF0A3C13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885950"/>
            <a:ext cx="4013200" cy="4171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885950"/>
            <a:ext cx="4013200" cy="4171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6/15/2007 - Summer School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61D655-5EE8-4CFD-850F-626FE63674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6/15/2007 - Summer School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2F7ED-58E6-46D3-B0C7-E200FE898C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6/15/2007 - Summer School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0A9A92-5F9D-452E-BD53-3B8B8626D0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85950"/>
            <a:ext cx="4013200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885950"/>
            <a:ext cx="4013200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6/15/2007 - Summer School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A168D-583B-437D-B6C9-D325E32EE8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6/15/2007 - Summer School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FDB681-4F63-47EA-90D3-E4053B9516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6/15/2007 - Summer School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9EA1A4-E353-456E-A980-29FBCFCDF8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6/15/2007 - Summer School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01A4AC-B8A2-405A-B868-479BABB4F7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6/15/2007 - Summer School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AA0F82-A8A8-45B9-A651-9C3BF4AEBE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6/15/2007 - Summer School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DA767-9CBD-4558-9C76-0D451DCF62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85950"/>
            <a:ext cx="81788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18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50000"/>
              </a:spcBef>
              <a:defRPr sz="1400" i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2935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50000"/>
              </a:spcBef>
              <a:defRPr sz="1400" i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n-US"/>
              <a:t>6/15/2007 - Summer School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310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400" i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EF32649C-D4E3-4C4B-AC60-2F941193CC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3" r:id="rId1"/>
    <p:sldLayoutId id="2147484092" r:id="rId2"/>
    <p:sldLayoutId id="2147484093" r:id="rId3"/>
    <p:sldLayoutId id="2147484094" r:id="rId4"/>
    <p:sldLayoutId id="2147484095" r:id="rId5"/>
    <p:sldLayoutId id="2147484096" r:id="rId6"/>
    <p:sldLayoutId id="2147484097" r:id="rId7"/>
    <p:sldLayoutId id="2147484098" r:id="rId8"/>
    <p:sldLayoutId id="2147484099" r:id="rId9"/>
    <p:sldLayoutId id="2147484100" r:id="rId10"/>
    <p:sldLayoutId id="2147484101" r:id="rId11"/>
    <p:sldLayoutId id="2147484102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charset="0"/>
        <a:buChar char="z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charset="0"/>
        <a:buChar char="y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charset="0"/>
        <a:buChar char="x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5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6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7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6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7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18.bin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92125" y="190500"/>
            <a:ext cx="7772400" cy="655638"/>
          </a:xfrm>
        </p:spPr>
        <p:txBody>
          <a:bodyPr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Outline</a:t>
            </a:r>
            <a:endParaRPr lang="en-US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29699" name="Rectangle 4"/>
          <p:cNvSpPr>
            <a:spLocks noChangeArrowheads="1"/>
          </p:cNvSpPr>
          <p:nvPr/>
        </p:nvSpPr>
        <p:spPr bwMode="auto">
          <a:xfrm>
            <a:off x="588963" y="2068513"/>
            <a:ext cx="8067675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kumimoji="1" lang="en-US" sz="3200" i="0">
              <a:solidFill>
                <a:srgbClr val="009900"/>
              </a:solidFill>
              <a:latin typeface="Tahoma" pitchFamily="34" charset="0"/>
            </a:endParaRPr>
          </a:p>
        </p:txBody>
      </p:sp>
      <p:sp>
        <p:nvSpPr>
          <p:cNvPr id="29700" name="Rectangle 5"/>
          <p:cNvSpPr>
            <a:spLocks noChangeArrowheads="1"/>
          </p:cNvSpPr>
          <p:nvPr/>
        </p:nvSpPr>
        <p:spPr bwMode="auto">
          <a:xfrm>
            <a:off x="260350" y="1392238"/>
            <a:ext cx="8591550" cy="487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chemeClr val="accent3">
                    <a:lumMod val="75000"/>
                  </a:schemeClr>
                </a:solidFill>
              </a:rPr>
              <a:t>Motivation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chemeClr val="accent3">
                    <a:lumMod val="75000"/>
                  </a:schemeClr>
                </a:solidFill>
              </a:rPr>
              <a:t>Representing/Modeling Causal Systems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chemeClr val="accent3">
                    <a:lumMod val="75000"/>
                  </a:schemeClr>
                </a:solidFill>
              </a:rPr>
              <a:t>Estimation and Updating</a:t>
            </a:r>
            <a:endParaRPr kumimoji="1" lang="en-US" sz="20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Model Search</a:t>
            </a:r>
            <a:endParaRPr kumimoji="1" lang="en-US" sz="2000" i="0" dirty="0">
              <a:solidFill>
                <a:schemeClr val="accent3">
                  <a:lumMod val="75000"/>
                </a:schemeClr>
              </a:solidFill>
            </a:endParaRP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chemeClr val="accent3">
                    <a:lumMod val="75000"/>
                  </a:schemeClr>
                </a:solidFill>
              </a:rPr>
              <a:t>Linear </a:t>
            </a:r>
            <a:r>
              <a:rPr kumimoji="1" lang="en-US" sz="2000" i="0" dirty="0">
                <a:solidFill>
                  <a:schemeClr val="accent3">
                    <a:lumMod val="75000"/>
                  </a:schemeClr>
                </a:solidFill>
              </a:rPr>
              <a:t>Latent Variable </a:t>
            </a:r>
            <a:r>
              <a:rPr kumimoji="1" lang="en-US" sz="2000" i="0" dirty="0" smtClean="0">
                <a:solidFill>
                  <a:schemeClr val="accent3">
                    <a:lumMod val="75000"/>
                  </a:schemeClr>
                </a:solidFill>
              </a:rPr>
              <a:t>Models</a:t>
            </a:r>
            <a:endParaRPr kumimoji="1" lang="en-US" sz="2000" i="0" dirty="0">
              <a:solidFill>
                <a:schemeClr val="accent3">
                  <a:lumMod val="75000"/>
                </a:schemeClr>
              </a:solidFill>
            </a:endParaRP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>
                <a:solidFill>
                  <a:schemeClr val="accent3">
                    <a:lumMod val="75000"/>
                  </a:schemeClr>
                </a:solidFill>
              </a:rPr>
              <a:t>Case Study: </a:t>
            </a:r>
            <a:r>
              <a:rPr kumimoji="1" lang="en-US" sz="2000" i="0" dirty="0" err="1">
                <a:solidFill>
                  <a:schemeClr val="accent3">
                    <a:lumMod val="75000"/>
                  </a:schemeClr>
                </a:solidFill>
              </a:rPr>
              <a:t>fMRI</a:t>
            </a:r>
            <a:endParaRPr kumimoji="1" lang="en-US" sz="2000" i="0" dirty="0">
              <a:solidFill>
                <a:schemeClr val="accent3">
                  <a:lumMod val="75000"/>
                </a:schemeClr>
              </a:solidFill>
            </a:endParaRP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endParaRPr kumimoji="1" lang="en-US" sz="2000" i="0" dirty="0">
              <a:solidFill>
                <a:srgbClr val="000000"/>
              </a:solidFill>
            </a:endParaRPr>
          </a:p>
        </p:txBody>
      </p:sp>
      <p:sp>
        <p:nvSpPr>
          <p:cNvPr id="2970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EEE61E5-EF4E-4B92-A5D7-C5EA66DAB990}" type="slidenum">
              <a:rPr lang="en-US" smtClean="0"/>
              <a:pPr/>
              <a:t>1</a:t>
            </a:fld>
            <a:endParaRPr lang="en-US" smtClean="0"/>
          </a:p>
        </p:txBody>
      </p:sp>
    </p:spTree>
    <p:extLst>
      <p:ext uri="{BB962C8B-B14F-4D97-AF65-F5344CB8AC3E}">
        <p14:creationId xmlns="" xmlns:p14="http://schemas.microsoft.com/office/powerpoint/2010/main" val="11636546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C50E3-E933-49BF-A89E-0E19A717B07B}" type="slidenum">
              <a:rPr lang="en-US"/>
              <a:pPr/>
              <a:t>10</a:t>
            </a:fld>
            <a:endParaRPr lang="en-US"/>
          </a:p>
        </p:txBody>
      </p:sp>
      <p:sp>
        <p:nvSpPr>
          <p:cNvPr id="547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70115" y="0"/>
            <a:ext cx="8458200" cy="549729"/>
          </a:xfrm>
          <a:noFill/>
          <a:ln/>
        </p:spPr>
        <p:txBody>
          <a:bodyPr lIns="90488" tIns="44450" rIns="90488" bIns="44450"/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D-separation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584334" y="654958"/>
            <a:ext cx="7841209" cy="792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Monotype Sorts" charset="0"/>
              <a:buNone/>
              <a:tabLst/>
              <a:defRPr/>
            </a:pPr>
            <a:r>
              <a:rPr kumimoji="1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X is </a:t>
            </a:r>
            <a:r>
              <a:rPr kumimoji="1" lang="en-US" sz="1800" b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d-separated</a:t>
            </a:r>
            <a:r>
              <a:rPr kumimoji="1" lang="en-US" sz="18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 from Y by </a:t>
            </a:r>
            <a:r>
              <a:rPr kumimoji="1" lang="en-US" sz="18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Z </a:t>
            </a:r>
            <a:r>
              <a:rPr kumimoji="1" lang="en-US" sz="18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in</a:t>
            </a:r>
            <a:r>
              <a:rPr kumimoji="1" lang="en-US" sz="18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 </a:t>
            </a:r>
            <a:r>
              <a:rPr kumimoji="1" lang="en-US" sz="1800" b="1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G</a:t>
            </a:r>
            <a:r>
              <a:rPr kumimoji="1" lang="en-US" sz="18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 </a:t>
            </a:r>
            <a:r>
              <a:rPr kumimoji="1" lang="en-US" sz="1800" i="0" kern="0" dirty="0" err="1" smtClean="0">
                <a:solidFill>
                  <a:schemeClr val="tx2"/>
                </a:solidFill>
                <a:ea typeface="+mj-ea"/>
                <a:cs typeface="Arial" charset="0"/>
              </a:rPr>
              <a:t>iff</a:t>
            </a:r>
            <a:endParaRPr kumimoji="1" lang="en-US" sz="1800" i="0" kern="0" dirty="0" smtClean="0">
              <a:solidFill>
                <a:schemeClr val="tx2"/>
              </a:solidFill>
              <a:ea typeface="+mj-ea"/>
              <a:cs typeface="Arial" charset="0"/>
            </a:endParaRPr>
          </a:p>
          <a:p>
            <a:pPr marL="342900" lvl="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</a:pPr>
            <a:r>
              <a:rPr kumimoji="1" lang="en-US" sz="18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Every undirected path between X and Y </a:t>
            </a:r>
            <a:r>
              <a:rPr kumimoji="1" lang="en-US" sz="1800" i="0" kern="0" dirty="0" smtClean="0">
                <a:solidFill>
                  <a:schemeClr val="tx2"/>
                </a:solidFill>
                <a:cs typeface="Arial" charset="0"/>
              </a:rPr>
              <a:t>in</a:t>
            </a:r>
            <a:r>
              <a:rPr kumimoji="1" lang="en-US" sz="1800" b="1" i="0" kern="0" dirty="0" smtClean="0">
                <a:solidFill>
                  <a:schemeClr val="tx2"/>
                </a:solidFill>
                <a:cs typeface="Arial" charset="0"/>
              </a:rPr>
              <a:t> </a:t>
            </a:r>
            <a:r>
              <a:rPr kumimoji="1" lang="en-US" sz="1800" b="1" i="0" kern="0" dirty="0" smtClean="0">
                <a:solidFill>
                  <a:srgbClr val="FF0000"/>
                </a:solidFill>
                <a:cs typeface="Arial" charset="0"/>
              </a:rPr>
              <a:t>G</a:t>
            </a:r>
            <a:r>
              <a:rPr kumimoji="1" lang="en-US" sz="18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 is </a:t>
            </a:r>
            <a:r>
              <a:rPr kumimoji="1" lang="en-US" sz="180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inactive</a:t>
            </a:r>
            <a:r>
              <a:rPr kumimoji="1" lang="en-US" sz="18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 relative to </a:t>
            </a:r>
            <a:r>
              <a:rPr kumimoji="1" lang="en-US" sz="18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Z</a:t>
            </a:r>
            <a:r>
              <a:rPr kumimoji="1" lang="en-US" sz="18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 </a:t>
            </a:r>
            <a:endParaRPr kumimoji="1" lang="en-US" sz="180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charset="0"/>
              <a:ea typeface="+mj-ea"/>
              <a:cs typeface="Arial" charset="0"/>
            </a:endParaRP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845591" y="1427844"/>
            <a:ext cx="5217751" cy="727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Monotype Sorts" charset="0"/>
              <a:buNone/>
              <a:tabLst/>
              <a:defRPr/>
            </a:pPr>
            <a:r>
              <a:rPr kumimoji="1" lang="en-US" sz="1800" i="0" kern="0" dirty="0" smtClean="0">
                <a:solidFill>
                  <a:schemeClr val="tx2"/>
                </a:solidFill>
                <a:ea typeface="+mj-ea"/>
                <a:cs typeface="Arial" charset="0"/>
              </a:rPr>
              <a:t>An u</a:t>
            </a:r>
            <a:r>
              <a:rPr kumimoji="1" lang="en-US" sz="18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ndirected path is inactive relative to </a:t>
            </a:r>
            <a:r>
              <a:rPr kumimoji="1" lang="en-US" sz="18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Z </a:t>
            </a:r>
            <a:r>
              <a:rPr kumimoji="1" lang="en-US" sz="1800" i="0" u="none" strike="noStrike" kern="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iff</a:t>
            </a:r>
            <a:endParaRPr kumimoji="1" lang="en-US" sz="1800" i="0" u="none" strike="noStrike" kern="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charset="0"/>
              <a:ea typeface="+mj-ea"/>
              <a:cs typeface="Arial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Monotype Sorts" charset="0"/>
              <a:buNone/>
              <a:tabLst/>
              <a:defRPr/>
            </a:pPr>
            <a:r>
              <a:rPr kumimoji="1" lang="en-US" sz="1800" i="0" kern="0" dirty="0" smtClean="0">
                <a:solidFill>
                  <a:schemeClr val="tx2"/>
                </a:solidFill>
                <a:ea typeface="+mj-ea"/>
                <a:cs typeface="Arial" charset="0"/>
              </a:rPr>
              <a:t>any node on the path is inactive</a:t>
            </a:r>
            <a:r>
              <a:rPr kumimoji="1" lang="en-US" sz="18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 relative to </a:t>
            </a:r>
            <a:r>
              <a:rPr kumimoji="1" lang="en-US" sz="18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Z</a:t>
            </a:r>
            <a:endParaRPr kumimoji="1" lang="en-US" sz="180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charset="0"/>
              <a:ea typeface="+mj-ea"/>
              <a:cs typeface="Arial" charset="0"/>
            </a:endParaRPr>
          </a:p>
        </p:txBody>
      </p:sp>
      <p:sp>
        <p:nvSpPr>
          <p:cNvPr id="24" name="Rectangle 3"/>
          <p:cNvSpPr txBox="1">
            <a:spLocks noChangeArrowheads="1"/>
          </p:cNvSpPr>
          <p:nvPr/>
        </p:nvSpPr>
        <p:spPr bwMode="auto">
          <a:xfrm>
            <a:off x="889136" y="2200728"/>
            <a:ext cx="4477521" cy="1326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Monotype Sorts" charset="0"/>
              <a:buNone/>
              <a:tabLst/>
              <a:defRPr/>
            </a:pPr>
            <a:r>
              <a:rPr kumimoji="1" lang="en-US" sz="1800" i="0" kern="0" dirty="0" smtClean="0">
                <a:solidFill>
                  <a:schemeClr val="tx2"/>
                </a:solidFill>
                <a:ea typeface="+mj-ea"/>
                <a:cs typeface="Arial" charset="0"/>
              </a:rPr>
              <a:t>A node N </a:t>
            </a:r>
            <a:r>
              <a:rPr kumimoji="1" lang="en-US" sz="18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is inactive relative to </a:t>
            </a:r>
            <a:r>
              <a:rPr kumimoji="1" lang="en-US" sz="18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Z </a:t>
            </a:r>
            <a:r>
              <a:rPr kumimoji="1" lang="en-US" sz="1800" i="0" u="none" strike="noStrike" kern="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iff</a:t>
            </a:r>
            <a:endParaRPr kumimoji="1" lang="en-US" sz="1800" i="0" u="none" strike="noStrike" kern="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charset="0"/>
              <a:ea typeface="+mj-ea"/>
              <a:cs typeface="Arial" charset="0"/>
            </a:endParaRPr>
          </a:p>
          <a:p>
            <a:pPr marL="452438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Monotype Sorts" charset="0"/>
              <a:buNone/>
              <a:tabLst/>
              <a:defRPr/>
            </a:pPr>
            <a:r>
              <a:rPr kumimoji="1" lang="en-US" sz="1800" i="0" kern="0" dirty="0" smtClean="0">
                <a:solidFill>
                  <a:schemeClr val="tx2"/>
                </a:solidFill>
                <a:ea typeface="+mj-ea"/>
                <a:cs typeface="Arial" charset="0"/>
              </a:rPr>
              <a:t>a) N is a non-collider in Z, or</a:t>
            </a:r>
          </a:p>
          <a:p>
            <a:pPr marL="452438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Monotype Sorts" charset="0"/>
              <a:buNone/>
              <a:tabLst/>
              <a:defRPr/>
            </a:pPr>
            <a:r>
              <a:rPr kumimoji="1" lang="en-US" sz="1800" i="0" kern="0" dirty="0" smtClean="0">
                <a:solidFill>
                  <a:schemeClr val="tx2"/>
                </a:solidFill>
                <a:ea typeface="+mj-ea"/>
                <a:cs typeface="Arial" charset="0"/>
              </a:rPr>
              <a:t>b) N is a collider </a:t>
            </a:r>
            <a:r>
              <a:rPr kumimoji="1" lang="en-US" sz="1800" i="0" kern="0" dirty="0" smtClean="0">
                <a:solidFill>
                  <a:schemeClr val="tx2"/>
                </a:solidFill>
                <a:ea typeface="+mj-ea"/>
                <a:cs typeface="Arial" charset="0"/>
              </a:rPr>
              <a:t>that is not </a:t>
            </a:r>
            <a:r>
              <a:rPr kumimoji="1" lang="en-US" sz="1800" i="0" kern="0" dirty="0" smtClean="0">
                <a:solidFill>
                  <a:schemeClr val="tx2"/>
                </a:solidFill>
                <a:ea typeface="+mj-ea"/>
                <a:cs typeface="Arial" charset="0"/>
              </a:rPr>
              <a:t>in Z,</a:t>
            </a:r>
            <a:br>
              <a:rPr kumimoji="1" lang="en-US" sz="1800" i="0" kern="0" dirty="0" smtClean="0">
                <a:solidFill>
                  <a:schemeClr val="tx2"/>
                </a:solidFill>
                <a:ea typeface="+mj-ea"/>
                <a:cs typeface="Arial" charset="0"/>
              </a:rPr>
            </a:br>
            <a:r>
              <a:rPr kumimoji="1" lang="en-US" sz="1800" i="0" kern="0" dirty="0" smtClean="0">
                <a:solidFill>
                  <a:schemeClr val="tx2"/>
                </a:solidFill>
                <a:ea typeface="+mj-ea"/>
                <a:cs typeface="Arial" charset="0"/>
              </a:rPr>
              <a:t>     and </a:t>
            </a:r>
            <a:r>
              <a:rPr kumimoji="1" lang="en-US" sz="1800" i="0" kern="0" dirty="0" smtClean="0">
                <a:solidFill>
                  <a:schemeClr val="tx2"/>
                </a:solidFill>
                <a:ea typeface="+mj-ea"/>
                <a:cs typeface="Arial" charset="0"/>
              </a:rPr>
              <a:t>has no </a:t>
            </a:r>
            <a:r>
              <a:rPr kumimoji="1" lang="en-US" sz="1800" i="0" kern="0" dirty="0" smtClean="0">
                <a:solidFill>
                  <a:schemeClr val="tx2"/>
                </a:solidFill>
                <a:ea typeface="+mj-ea"/>
                <a:cs typeface="Arial" charset="0"/>
              </a:rPr>
              <a:t>descendant in Z</a:t>
            </a:r>
            <a:endParaRPr kumimoji="1" lang="en-US" sz="180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charset="0"/>
              <a:ea typeface="+mj-ea"/>
              <a:cs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1437" y="4254131"/>
            <a:ext cx="44806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X</a:t>
            </a:r>
            <a:endParaRPr lang="en-US" sz="1800" i="0" dirty="0"/>
          </a:p>
        </p:txBody>
      </p:sp>
      <p:sp>
        <p:nvSpPr>
          <p:cNvPr id="12" name="TextBox 11"/>
          <p:cNvSpPr txBox="1"/>
          <p:nvPr/>
        </p:nvSpPr>
        <p:spPr>
          <a:xfrm>
            <a:off x="4055908" y="4256659"/>
            <a:ext cx="44806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Y</a:t>
            </a:r>
            <a:endParaRPr lang="en-US" sz="1800" i="0" dirty="0"/>
          </a:p>
        </p:txBody>
      </p:sp>
      <p:sp>
        <p:nvSpPr>
          <p:cNvPr id="13" name="TextBox 12"/>
          <p:cNvSpPr txBox="1"/>
          <p:nvPr/>
        </p:nvSpPr>
        <p:spPr>
          <a:xfrm>
            <a:off x="1818882" y="4269086"/>
            <a:ext cx="52154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Z</a:t>
            </a:r>
            <a:r>
              <a:rPr lang="en-US" sz="1800" i="0" baseline="-25000" dirty="0" smtClean="0"/>
              <a:t>1</a:t>
            </a:r>
            <a:endParaRPr lang="en-US" sz="1800" i="0" baseline="-25000" dirty="0"/>
          </a:p>
        </p:txBody>
      </p:sp>
      <p:cxnSp>
        <p:nvCxnSpPr>
          <p:cNvPr id="14" name="Straight Arrow Connector 13"/>
          <p:cNvCxnSpPr/>
          <p:nvPr/>
        </p:nvCxnSpPr>
        <p:spPr bwMode="auto">
          <a:xfrm flipH="1">
            <a:off x="1099456" y="3996552"/>
            <a:ext cx="839780" cy="34684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2264037" y="4449470"/>
            <a:ext cx="66415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1807996" y="5020200"/>
            <a:ext cx="52154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Z</a:t>
            </a:r>
            <a:r>
              <a:rPr lang="en-US" sz="1800" i="0" baseline="-25000" dirty="0" smtClean="0"/>
              <a:t>2</a:t>
            </a:r>
            <a:endParaRPr lang="en-US" sz="1800" i="0" baseline="-25000" dirty="0"/>
          </a:p>
        </p:txBody>
      </p:sp>
      <p:sp>
        <p:nvSpPr>
          <p:cNvPr id="20" name="TextBox 19"/>
          <p:cNvSpPr txBox="1"/>
          <p:nvPr/>
        </p:nvSpPr>
        <p:spPr>
          <a:xfrm>
            <a:off x="1818881" y="3801000"/>
            <a:ext cx="52154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V</a:t>
            </a:r>
            <a:endParaRPr lang="en-US" sz="1800" i="0" baseline="-25000" dirty="0"/>
          </a:p>
        </p:txBody>
      </p:sp>
      <p:sp>
        <p:nvSpPr>
          <p:cNvPr id="21" name="TextBox 20"/>
          <p:cNvSpPr txBox="1"/>
          <p:nvPr/>
        </p:nvSpPr>
        <p:spPr>
          <a:xfrm>
            <a:off x="2885681" y="4269085"/>
            <a:ext cx="52154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W</a:t>
            </a:r>
            <a:endParaRPr lang="en-US" sz="1800" i="0" baseline="-25000" dirty="0"/>
          </a:p>
        </p:txBody>
      </p:sp>
      <p:cxnSp>
        <p:nvCxnSpPr>
          <p:cNvPr id="25" name="Straight Arrow Connector 24"/>
          <p:cNvCxnSpPr/>
          <p:nvPr/>
        </p:nvCxnSpPr>
        <p:spPr bwMode="auto">
          <a:xfrm>
            <a:off x="3354378" y="4442866"/>
            <a:ext cx="66415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>
            <a:off x="1144578" y="4431980"/>
            <a:ext cx="66415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9" name="Straight Arrow Connector 28"/>
          <p:cNvCxnSpPr>
            <a:endCxn id="19" idx="0"/>
          </p:cNvCxnSpPr>
          <p:nvPr/>
        </p:nvCxnSpPr>
        <p:spPr bwMode="auto">
          <a:xfrm flipH="1">
            <a:off x="2068769" y="4584380"/>
            <a:ext cx="1094" cy="4358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6" name="Straight Arrow Connector 35"/>
          <p:cNvCxnSpPr/>
          <p:nvPr/>
        </p:nvCxnSpPr>
        <p:spPr bwMode="auto">
          <a:xfrm>
            <a:off x="2244036" y="3996552"/>
            <a:ext cx="1729249" cy="3250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40" name="Group 39"/>
          <p:cNvGrpSpPr/>
          <p:nvPr/>
        </p:nvGrpSpPr>
        <p:grpSpPr>
          <a:xfrm>
            <a:off x="5388430" y="2481941"/>
            <a:ext cx="3537856" cy="1752601"/>
            <a:chOff x="4191001" y="4038600"/>
            <a:chExt cx="3958791" cy="1665514"/>
          </a:xfrm>
        </p:grpSpPr>
        <p:sp>
          <p:nvSpPr>
            <p:cNvPr id="31" name="Rectangle 3"/>
            <p:cNvSpPr txBox="1">
              <a:spLocks noChangeArrowheads="1"/>
            </p:cNvSpPr>
            <p:nvPr/>
          </p:nvSpPr>
          <p:spPr bwMode="auto">
            <a:xfrm>
              <a:off x="4203180" y="4127500"/>
              <a:ext cx="3946612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0488" tIns="44450" rIns="90488" bIns="44450" numCol="1" anchor="t" anchorCtr="0" compatLnSpc="1">
              <a:prstTxWarp prst="textNoShape">
                <a:avLst/>
              </a:prstTxWarp>
            </a:bodyPr>
            <a:lstStyle/>
            <a:p>
              <a:pPr marL="342900" marR="0" lvl="0" indent="-342900" algn="l" defTabSz="914400" rtl="0" eaLnBrk="0" fontAlgn="base" latinLnBrk="0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Tx/>
                <a:buFont typeface="Monotype Sorts" charset="0"/>
                <a:buNone/>
                <a:tabLst/>
                <a:defRPr/>
              </a:pPr>
              <a:r>
                <a:rPr kumimoji="1" lang="en-US" sz="1800" i="0" kern="0" noProof="0" dirty="0" smtClean="0">
                  <a:solidFill>
                    <a:schemeClr val="tx2"/>
                  </a:solidFill>
                  <a:ea typeface="+mj-ea"/>
                  <a:cs typeface="Arial" charset="0"/>
                </a:rPr>
                <a:t>Undirected Paths between X , Y: </a:t>
              </a:r>
              <a:endParaRPr kumimoji="1" lang="en-US" sz="1600" i="0" kern="0" noProof="0" dirty="0" smtClean="0">
                <a:solidFill>
                  <a:schemeClr val="tx2"/>
                </a:solidFill>
                <a:ea typeface="+mj-ea"/>
                <a:cs typeface="Arial" charset="0"/>
              </a:endParaRPr>
            </a:p>
            <a:p>
              <a:pPr marL="342900" marR="0" lvl="0" indent="-342900" algn="l" defTabSz="914400" rtl="0" eaLnBrk="0" fontAlgn="base" latinLnBrk="0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Tx/>
                <a:buFont typeface="Monotype Sorts" charset="0"/>
                <a:buNone/>
                <a:tabLst/>
                <a:defRPr/>
              </a:pPr>
              <a:endParaRPr kumimoji="1" lang="en-US" sz="18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endParaRPr>
            </a:p>
          </p:txBody>
        </p:sp>
        <p:sp>
          <p:nvSpPr>
            <p:cNvPr id="33" name="Rectangle 3"/>
            <p:cNvSpPr txBox="1">
              <a:spLocks noChangeArrowheads="1"/>
            </p:cNvSpPr>
            <p:nvPr/>
          </p:nvSpPr>
          <p:spPr bwMode="auto">
            <a:xfrm>
              <a:off x="4470537" y="4617358"/>
              <a:ext cx="3018835" cy="3791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0488" tIns="44450" rIns="90488" bIns="44450" numCol="1" anchor="t" anchorCtr="0" compatLnSpc="1">
              <a:prstTxWarp prst="textNoShape">
                <a:avLst/>
              </a:prstTxWarp>
            </a:bodyPr>
            <a:lstStyle/>
            <a:p>
              <a:pPr marL="342900" lvl="0" indent="-342900" eaLnBrk="0" hangingPunct="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</a:pPr>
              <a:r>
                <a:rPr kumimoji="1" lang="en-US" sz="1800" i="0" kern="0" noProof="0" dirty="0" smtClean="0">
                  <a:solidFill>
                    <a:schemeClr val="tx2"/>
                  </a:solidFill>
                  <a:ea typeface="+mj-ea"/>
                  <a:cs typeface="Arial" charset="0"/>
                </a:rPr>
                <a:t>1)  X --&gt; Z</a:t>
              </a:r>
              <a:r>
                <a:rPr kumimoji="1" lang="en-US" sz="1800" i="0" kern="0" baseline="-25000" noProof="0" dirty="0" smtClean="0">
                  <a:solidFill>
                    <a:schemeClr val="tx2"/>
                  </a:solidFill>
                  <a:ea typeface="+mj-ea"/>
                  <a:cs typeface="Arial" charset="0"/>
                </a:rPr>
                <a:t>1 </a:t>
              </a:r>
              <a:r>
                <a:rPr kumimoji="1" lang="en-US" sz="1800" i="0" kern="0" noProof="0" dirty="0" smtClean="0">
                  <a:solidFill>
                    <a:schemeClr val="tx2"/>
                  </a:solidFill>
                  <a:ea typeface="+mj-ea"/>
                  <a:cs typeface="Arial" charset="0"/>
                </a:rPr>
                <a:t> &lt;-- W --&gt; Y</a:t>
              </a:r>
              <a:endParaRPr kumimoji="1" lang="en-US" sz="1600" i="0" kern="0" noProof="0" dirty="0" smtClean="0">
                <a:solidFill>
                  <a:schemeClr val="tx2"/>
                </a:solidFill>
                <a:ea typeface="+mj-ea"/>
                <a:cs typeface="Arial" charset="0"/>
              </a:endParaRPr>
            </a:p>
            <a:p>
              <a:pPr marL="342900" marR="0" lvl="0" indent="-342900" algn="l" defTabSz="914400" rtl="0" eaLnBrk="0" fontAlgn="base" latinLnBrk="0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Tx/>
                <a:buFont typeface="Monotype Sorts" charset="0"/>
                <a:buNone/>
                <a:tabLst/>
                <a:defRPr/>
              </a:pPr>
              <a:endParaRPr kumimoji="1" lang="en-US" sz="18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endParaRPr>
            </a:p>
          </p:txBody>
        </p:sp>
        <p:sp>
          <p:nvSpPr>
            <p:cNvPr id="38" name="Rectangle 3"/>
            <p:cNvSpPr txBox="1">
              <a:spLocks noChangeArrowheads="1"/>
            </p:cNvSpPr>
            <p:nvPr/>
          </p:nvSpPr>
          <p:spPr bwMode="auto">
            <a:xfrm>
              <a:off x="4503193" y="5194300"/>
              <a:ext cx="3018835" cy="3791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0488" tIns="44450" rIns="90488" bIns="44450" numCol="1" anchor="t" anchorCtr="0" compatLnSpc="1">
              <a:prstTxWarp prst="textNoShape">
                <a:avLst/>
              </a:prstTxWarp>
            </a:bodyPr>
            <a:lstStyle/>
            <a:p>
              <a:pPr marL="342900" lvl="0" indent="-342900" eaLnBrk="0" hangingPunct="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</a:pPr>
              <a:r>
                <a:rPr kumimoji="1" lang="en-US" sz="1800" i="0" kern="0" noProof="0" dirty="0" smtClean="0">
                  <a:solidFill>
                    <a:schemeClr val="tx2"/>
                  </a:solidFill>
                  <a:ea typeface="+mj-ea"/>
                  <a:cs typeface="Arial" charset="0"/>
                </a:rPr>
                <a:t>2)  X &lt;-- V --&gt; Y</a:t>
              </a:r>
              <a:endParaRPr kumimoji="1" lang="en-US" sz="1600" i="0" kern="0" noProof="0" dirty="0" smtClean="0">
                <a:solidFill>
                  <a:schemeClr val="tx2"/>
                </a:solidFill>
                <a:ea typeface="+mj-ea"/>
                <a:cs typeface="Arial" charset="0"/>
              </a:endParaRPr>
            </a:p>
            <a:p>
              <a:pPr marL="342900" marR="0" lvl="0" indent="-342900" algn="l" defTabSz="914400" rtl="0" eaLnBrk="0" fontAlgn="base" latinLnBrk="0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Tx/>
                <a:buFont typeface="Monotype Sorts" charset="0"/>
                <a:buNone/>
                <a:tabLst/>
                <a:defRPr/>
              </a:pPr>
              <a:endParaRPr kumimoji="1" lang="en-US" sz="18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endParaRPr>
            </a:p>
          </p:txBody>
        </p:sp>
        <p:sp>
          <p:nvSpPr>
            <p:cNvPr id="39" name="Rectangle 38"/>
            <p:cNvSpPr/>
            <p:nvPr/>
          </p:nvSpPr>
          <p:spPr bwMode="auto">
            <a:xfrm>
              <a:off x="4191001" y="4038600"/>
              <a:ext cx="3910067" cy="1665514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C50E3-E933-49BF-A89E-0E19A717B07B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547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70115" y="0"/>
            <a:ext cx="8458200" cy="549729"/>
          </a:xfrm>
          <a:noFill/>
          <a:ln/>
        </p:spPr>
        <p:txBody>
          <a:bodyPr lIns="90488" tIns="44450" rIns="90488" bIns="44450"/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D-separation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584334" y="654958"/>
            <a:ext cx="7841209" cy="792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Monotype Sorts" charset="0"/>
              <a:buNone/>
              <a:tabLst/>
              <a:defRPr/>
            </a:pPr>
            <a:r>
              <a:rPr kumimoji="1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X is </a:t>
            </a:r>
            <a:r>
              <a:rPr kumimoji="1" lang="en-US" sz="1800" b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d-separated</a:t>
            </a:r>
            <a:r>
              <a:rPr kumimoji="1" lang="en-US" sz="18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 from Y by </a:t>
            </a:r>
            <a:r>
              <a:rPr kumimoji="1" lang="en-US" sz="18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Z </a:t>
            </a:r>
            <a:r>
              <a:rPr kumimoji="1" lang="en-US" sz="18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in</a:t>
            </a:r>
            <a:r>
              <a:rPr kumimoji="1" lang="en-US" sz="18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 </a:t>
            </a:r>
            <a:r>
              <a:rPr kumimoji="1" lang="en-US" sz="1800" b="1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G</a:t>
            </a:r>
            <a:r>
              <a:rPr kumimoji="1" lang="en-US" sz="18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 </a:t>
            </a:r>
            <a:r>
              <a:rPr kumimoji="1" lang="en-US" sz="1800" i="0" kern="0" dirty="0" err="1" smtClean="0">
                <a:solidFill>
                  <a:schemeClr val="tx2"/>
                </a:solidFill>
                <a:ea typeface="+mj-ea"/>
                <a:cs typeface="Arial" charset="0"/>
              </a:rPr>
              <a:t>iff</a:t>
            </a:r>
            <a:endParaRPr kumimoji="1" lang="en-US" sz="1800" i="0" kern="0" dirty="0" smtClean="0">
              <a:solidFill>
                <a:schemeClr val="tx2"/>
              </a:solidFill>
              <a:ea typeface="+mj-ea"/>
              <a:cs typeface="Arial" charset="0"/>
            </a:endParaRPr>
          </a:p>
          <a:p>
            <a:pPr marL="342900" lvl="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</a:pPr>
            <a:r>
              <a:rPr kumimoji="1" lang="en-US" sz="18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Every undirected path between X and Y </a:t>
            </a:r>
            <a:r>
              <a:rPr kumimoji="1" lang="en-US" sz="1800" i="0" kern="0" dirty="0" smtClean="0">
                <a:solidFill>
                  <a:schemeClr val="tx2"/>
                </a:solidFill>
                <a:cs typeface="Arial" charset="0"/>
              </a:rPr>
              <a:t>in</a:t>
            </a:r>
            <a:r>
              <a:rPr kumimoji="1" lang="en-US" sz="1800" b="1" i="0" kern="0" dirty="0" smtClean="0">
                <a:solidFill>
                  <a:schemeClr val="tx2"/>
                </a:solidFill>
                <a:cs typeface="Arial" charset="0"/>
              </a:rPr>
              <a:t> </a:t>
            </a:r>
            <a:r>
              <a:rPr kumimoji="1" lang="en-US" sz="1800" b="1" i="0" kern="0" dirty="0" smtClean="0">
                <a:solidFill>
                  <a:srgbClr val="FF0000"/>
                </a:solidFill>
                <a:cs typeface="Arial" charset="0"/>
              </a:rPr>
              <a:t>G</a:t>
            </a:r>
            <a:r>
              <a:rPr kumimoji="1" lang="en-US" sz="18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 is inactive relative to </a:t>
            </a:r>
            <a:r>
              <a:rPr kumimoji="1" lang="en-US" sz="18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Z</a:t>
            </a:r>
            <a:r>
              <a:rPr kumimoji="1" lang="en-US" sz="18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 </a:t>
            </a:r>
            <a:endParaRPr kumimoji="1" lang="en-US" sz="180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charset="0"/>
              <a:ea typeface="+mj-ea"/>
              <a:cs typeface="Arial" charset="0"/>
            </a:endParaRP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845591" y="1427844"/>
            <a:ext cx="5217751" cy="727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Monotype Sorts" charset="0"/>
              <a:buNone/>
              <a:tabLst/>
              <a:defRPr/>
            </a:pPr>
            <a:r>
              <a:rPr kumimoji="1" lang="en-US" sz="1800" i="0" kern="0" dirty="0" smtClean="0">
                <a:solidFill>
                  <a:schemeClr val="tx2"/>
                </a:solidFill>
                <a:ea typeface="+mj-ea"/>
                <a:cs typeface="Arial" charset="0"/>
              </a:rPr>
              <a:t>An u</a:t>
            </a:r>
            <a:r>
              <a:rPr kumimoji="1" lang="en-US" sz="18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ndirected path is inactive relative to </a:t>
            </a:r>
            <a:r>
              <a:rPr kumimoji="1" lang="en-US" sz="18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Z </a:t>
            </a:r>
            <a:r>
              <a:rPr kumimoji="1" lang="en-US" sz="1800" i="0" u="none" strike="noStrike" kern="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iff</a:t>
            </a:r>
            <a:endParaRPr kumimoji="1" lang="en-US" sz="1800" i="0" u="none" strike="noStrike" kern="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charset="0"/>
              <a:ea typeface="+mj-ea"/>
              <a:cs typeface="Arial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Monotype Sorts" charset="0"/>
              <a:buNone/>
              <a:tabLst/>
              <a:defRPr/>
            </a:pPr>
            <a:r>
              <a:rPr kumimoji="1" lang="en-US" sz="1800" i="0" kern="0" dirty="0" smtClean="0">
                <a:solidFill>
                  <a:schemeClr val="tx2"/>
                </a:solidFill>
                <a:ea typeface="+mj-ea"/>
                <a:cs typeface="Arial" charset="0"/>
              </a:rPr>
              <a:t>any node on the path is inactive</a:t>
            </a:r>
            <a:r>
              <a:rPr kumimoji="1" lang="en-US" sz="18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 relative to </a:t>
            </a:r>
            <a:r>
              <a:rPr kumimoji="1" lang="en-US" sz="18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Z</a:t>
            </a:r>
            <a:endParaRPr kumimoji="1" lang="en-US" sz="180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charset="0"/>
              <a:ea typeface="+mj-ea"/>
              <a:cs typeface="Arial" charset="0"/>
            </a:endParaRPr>
          </a:p>
        </p:txBody>
      </p:sp>
      <p:sp>
        <p:nvSpPr>
          <p:cNvPr id="24" name="Rectangle 3"/>
          <p:cNvSpPr txBox="1">
            <a:spLocks noChangeArrowheads="1"/>
          </p:cNvSpPr>
          <p:nvPr/>
        </p:nvSpPr>
        <p:spPr bwMode="auto">
          <a:xfrm>
            <a:off x="889136" y="2200728"/>
            <a:ext cx="4477521" cy="1326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Monotype Sorts" charset="0"/>
              <a:buNone/>
              <a:tabLst/>
              <a:defRPr/>
            </a:pPr>
            <a:r>
              <a:rPr kumimoji="1" lang="en-US" sz="1800" i="0" kern="0" dirty="0" smtClean="0">
                <a:solidFill>
                  <a:schemeClr val="tx2"/>
                </a:solidFill>
                <a:ea typeface="+mj-ea"/>
                <a:cs typeface="Arial" charset="0"/>
              </a:rPr>
              <a:t>A node N </a:t>
            </a:r>
            <a:r>
              <a:rPr kumimoji="1" lang="en-US" sz="18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is inactive relative to </a:t>
            </a:r>
            <a:r>
              <a:rPr kumimoji="1" lang="en-US" sz="18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Z </a:t>
            </a:r>
            <a:r>
              <a:rPr kumimoji="1" lang="en-US" sz="1800" i="0" u="none" strike="noStrike" kern="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iff</a:t>
            </a:r>
            <a:endParaRPr kumimoji="1" lang="en-US" sz="1800" i="0" u="none" strike="noStrike" kern="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charset="0"/>
              <a:ea typeface="+mj-ea"/>
              <a:cs typeface="Arial" charset="0"/>
            </a:endParaRPr>
          </a:p>
          <a:p>
            <a:pPr marL="452438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Monotype Sorts" charset="0"/>
              <a:buNone/>
              <a:tabLst/>
              <a:defRPr/>
            </a:pPr>
            <a:r>
              <a:rPr kumimoji="1" lang="en-US" sz="1800" i="0" kern="0" dirty="0" smtClean="0">
                <a:solidFill>
                  <a:schemeClr val="tx2"/>
                </a:solidFill>
                <a:ea typeface="+mj-ea"/>
                <a:cs typeface="Arial" charset="0"/>
              </a:rPr>
              <a:t>a) N is a non-collider in Z, or</a:t>
            </a:r>
          </a:p>
          <a:p>
            <a:pPr marL="452438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Monotype Sorts" charset="0"/>
              <a:buNone/>
              <a:tabLst/>
              <a:defRPr/>
            </a:pPr>
            <a:r>
              <a:rPr kumimoji="1" lang="en-US" sz="1800" i="0" kern="0" dirty="0" smtClean="0">
                <a:solidFill>
                  <a:schemeClr val="tx2"/>
                </a:solidFill>
                <a:ea typeface="+mj-ea"/>
                <a:cs typeface="Arial" charset="0"/>
              </a:rPr>
              <a:t>b) N is a collider </a:t>
            </a:r>
            <a:r>
              <a:rPr kumimoji="1" lang="en-US" sz="1800" i="0" kern="0" dirty="0" smtClean="0">
                <a:solidFill>
                  <a:schemeClr val="tx2"/>
                </a:solidFill>
                <a:ea typeface="+mj-ea"/>
                <a:cs typeface="Arial" charset="0"/>
              </a:rPr>
              <a:t>that is not </a:t>
            </a:r>
            <a:r>
              <a:rPr kumimoji="1" lang="en-US" sz="1800" i="0" kern="0" dirty="0" smtClean="0">
                <a:solidFill>
                  <a:schemeClr val="tx2"/>
                </a:solidFill>
                <a:ea typeface="+mj-ea"/>
                <a:cs typeface="Arial" charset="0"/>
              </a:rPr>
              <a:t>in Z,</a:t>
            </a:r>
            <a:br>
              <a:rPr kumimoji="1" lang="en-US" sz="1800" i="0" kern="0" dirty="0" smtClean="0">
                <a:solidFill>
                  <a:schemeClr val="tx2"/>
                </a:solidFill>
                <a:ea typeface="+mj-ea"/>
                <a:cs typeface="Arial" charset="0"/>
              </a:rPr>
            </a:br>
            <a:r>
              <a:rPr kumimoji="1" lang="en-US" sz="1800" i="0" kern="0" dirty="0" smtClean="0">
                <a:solidFill>
                  <a:schemeClr val="tx2"/>
                </a:solidFill>
                <a:ea typeface="+mj-ea"/>
                <a:cs typeface="Arial" charset="0"/>
              </a:rPr>
              <a:t>     and </a:t>
            </a:r>
            <a:r>
              <a:rPr kumimoji="1" lang="en-US" sz="1800" i="0" kern="0" dirty="0" smtClean="0">
                <a:solidFill>
                  <a:schemeClr val="tx2"/>
                </a:solidFill>
                <a:ea typeface="+mj-ea"/>
                <a:cs typeface="Arial" charset="0"/>
              </a:rPr>
              <a:t>has no </a:t>
            </a:r>
            <a:r>
              <a:rPr kumimoji="1" lang="en-US" sz="1800" i="0" kern="0" dirty="0" smtClean="0">
                <a:solidFill>
                  <a:schemeClr val="tx2"/>
                </a:solidFill>
                <a:ea typeface="+mj-ea"/>
                <a:cs typeface="Arial" charset="0"/>
              </a:rPr>
              <a:t>descendant in Z</a:t>
            </a:r>
            <a:endParaRPr kumimoji="1" lang="en-US" sz="180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charset="0"/>
              <a:ea typeface="+mj-ea"/>
              <a:cs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1437" y="4254131"/>
            <a:ext cx="44806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X</a:t>
            </a:r>
            <a:endParaRPr lang="en-US" sz="1800" i="0" dirty="0"/>
          </a:p>
        </p:txBody>
      </p:sp>
      <p:sp>
        <p:nvSpPr>
          <p:cNvPr id="12" name="TextBox 11"/>
          <p:cNvSpPr txBox="1"/>
          <p:nvPr/>
        </p:nvSpPr>
        <p:spPr>
          <a:xfrm>
            <a:off x="4055908" y="4256659"/>
            <a:ext cx="44806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Y</a:t>
            </a:r>
            <a:endParaRPr lang="en-US" sz="1800" i="0" dirty="0"/>
          </a:p>
        </p:txBody>
      </p:sp>
      <p:sp>
        <p:nvSpPr>
          <p:cNvPr id="13" name="TextBox 12"/>
          <p:cNvSpPr txBox="1"/>
          <p:nvPr/>
        </p:nvSpPr>
        <p:spPr>
          <a:xfrm>
            <a:off x="1818882" y="4269086"/>
            <a:ext cx="52154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Z</a:t>
            </a:r>
            <a:r>
              <a:rPr lang="en-US" sz="1800" i="0" baseline="-25000" dirty="0" smtClean="0"/>
              <a:t>1</a:t>
            </a:r>
            <a:endParaRPr lang="en-US" sz="1800" i="0" baseline="-25000" dirty="0"/>
          </a:p>
        </p:txBody>
      </p:sp>
      <p:cxnSp>
        <p:nvCxnSpPr>
          <p:cNvPr id="14" name="Straight Arrow Connector 13"/>
          <p:cNvCxnSpPr/>
          <p:nvPr/>
        </p:nvCxnSpPr>
        <p:spPr bwMode="auto">
          <a:xfrm flipH="1">
            <a:off x="1099456" y="3996552"/>
            <a:ext cx="839780" cy="34684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2264037" y="4449470"/>
            <a:ext cx="66415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1807996" y="5020200"/>
            <a:ext cx="52154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Z</a:t>
            </a:r>
            <a:r>
              <a:rPr lang="en-US" sz="1800" i="0" baseline="-25000" dirty="0" smtClean="0"/>
              <a:t>2</a:t>
            </a:r>
            <a:endParaRPr lang="en-US" sz="1800" i="0" baseline="-25000" dirty="0"/>
          </a:p>
        </p:txBody>
      </p:sp>
      <p:sp>
        <p:nvSpPr>
          <p:cNvPr id="20" name="TextBox 19"/>
          <p:cNvSpPr txBox="1"/>
          <p:nvPr/>
        </p:nvSpPr>
        <p:spPr>
          <a:xfrm>
            <a:off x="1818881" y="3801000"/>
            <a:ext cx="52154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V</a:t>
            </a:r>
            <a:endParaRPr lang="en-US" sz="1800" i="0" baseline="-25000" dirty="0"/>
          </a:p>
        </p:txBody>
      </p:sp>
      <p:sp>
        <p:nvSpPr>
          <p:cNvPr id="21" name="TextBox 20"/>
          <p:cNvSpPr txBox="1"/>
          <p:nvPr/>
        </p:nvSpPr>
        <p:spPr>
          <a:xfrm>
            <a:off x="2885681" y="4269085"/>
            <a:ext cx="52154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W</a:t>
            </a:r>
            <a:endParaRPr lang="en-US" sz="1800" i="0" baseline="-25000" dirty="0"/>
          </a:p>
        </p:txBody>
      </p:sp>
      <p:cxnSp>
        <p:nvCxnSpPr>
          <p:cNvPr id="25" name="Straight Arrow Connector 24"/>
          <p:cNvCxnSpPr/>
          <p:nvPr/>
        </p:nvCxnSpPr>
        <p:spPr bwMode="auto">
          <a:xfrm>
            <a:off x="3354378" y="4442866"/>
            <a:ext cx="66415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>
            <a:off x="1144578" y="4431980"/>
            <a:ext cx="66415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9" name="Straight Arrow Connector 28"/>
          <p:cNvCxnSpPr>
            <a:endCxn id="19" idx="0"/>
          </p:cNvCxnSpPr>
          <p:nvPr/>
        </p:nvCxnSpPr>
        <p:spPr bwMode="auto">
          <a:xfrm flipH="1">
            <a:off x="2068769" y="4584380"/>
            <a:ext cx="1094" cy="4358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6" name="Straight Arrow Connector 35"/>
          <p:cNvCxnSpPr/>
          <p:nvPr/>
        </p:nvCxnSpPr>
        <p:spPr bwMode="auto">
          <a:xfrm>
            <a:off x="2244036" y="3996552"/>
            <a:ext cx="1729249" cy="32507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2" name="Group 39"/>
          <p:cNvGrpSpPr/>
          <p:nvPr/>
        </p:nvGrpSpPr>
        <p:grpSpPr>
          <a:xfrm>
            <a:off x="5388430" y="2481941"/>
            <a:ext cx="3537856" cy="1752601"/>
            <a:chOff x="4191001" y="4038600"/>
            <a:chExt cx="3958791" cy="1665514"/>
          </a:xfrm>
        </p:grpSpPr>
        <p:sp>
          <p:nvSpPr>
            <p:cNvPr id="31" name="Rectangle 3"/>
            <p:cNvSpPr txBox="1">
              <a:spLocks noChangeArrowheads="1"/>
            </p:cNvSpPr>
            <p:nvPr/>
          </p:nvSpPr>
          <p:spPr bwMode="auto">
            <a:xfrm>
              <a:off x="4203180" y="4127500"/>
              <a:ext cx="3946612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0488" tIns="44450" rIns="90488" bIns="44450" numCol="1" anchor="t" anchorCtr="0" compatLnSpc="1">
              <a:prstTxWarp prst="textNoShape">
                <a:avLst/>
              </a:prstTxWarp>
            </a:bodyPr>
            <a:lstStyle/>
            <a:p>
              <a:pPr marL="342900" marR="0" lvl="0" indent="-342900" algn="l" defTabSz="914400" rtl="0" eaLnBrk="0" fontAlgn="base" latinLnBrk="0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Tx/>
                <a:buFont typeface="Monotype Sorts" charset="0"/>
                <a:buNone/>
                <a:tabLst/>
                <a:defRPr/>
              </a:pPr>
              <a:r>
                <a:rPr kumimoji="1" lang="en-US" sz="1800" i="0" kern="0" noProof="0" dirty="0" smtClean="0">
                  <a:solidFill>
                    <a:schemeClr val="tx2"/>
                  </a:solidFill>
                  <a:ea typeface="+mj-ea"/>
                  <a:cs typeface="Arial" charset="0"/>
                </a:rPr>
                <a:t>Undirected Paths between X , Y: </a:t>
              </a:r>
              <a:endParaRPr kumimoji="1" lang="en-US" sz="1600" i="0" kern="0" noProof="0" dirty="0" smtClean="0">
                <a:solidFill>
                  <a:schemeClr val="tx2"/>
                </a:solidFill>
                <a:ea typeface="+mj-ea"/>
                <a:cs typeface="Arial" charset="0"/>
              </a:endParaRPr>
            </a:p>
            <a:p>
              <a:pPr marL="342900" marR="0" lvl="0" indent="-342900" algn="l" defTabSz="914400" rtl="0" eaLnBrk="0" fontAlgn="base" latinLnBrk="0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Tx/>
                <a:buFont typeface="Monotype Sorts" charset="0"/>
                <a:buNone/>
                <a:tabLst/>
                <a:defRPr/>
              </a:pPr>
              <a:endParaRPr kumimoji="1" lang="en-US" sz="18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endParaRPr>
            </a:p>
          </p:txBody>
        </p:sp>
        <p:sp>
          <p:nvSpPr>
            <p:cNvPr id="33" name="Rectangle 3"/>
            <p:cNvSpPr txBox="1">
              <a:spLocks noChangeArrowheads="1"/>
            </p:cNvSpPr>
            <p:nvPr/>
          </p:nvSpPr>
          <p:spPr bwMode="auto">
            <a:xfrm>
              <a:off x="4470537" y="4617358"/>
              <a:ext cx="3018835" cy="3791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0488" tIns="44450" rIns="90488" bIns="44450" numCol="1" anchor="t" anchorCtr="0" compatLnSpc="1">
              <a:prstTxWarp prst="textNoShape">
                <a:avLst/>
              </a:prstTxWarp>
            </a:bodyPr>
            <a:lstStyle/>
            <a:p>
              <a:pPr marL="342900" lvl="0" indent="-342900" eaLnBrk="0" hangingPunct="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</a:pPr>
              <a:r>
                <a:rPr kumimoji="1" lang="en-US" sz="1800" i="0" kern="0" noProof="0" dirty="0" smtClean="0">
                  <a:solidFill>
                    <a:schemeClr val="tx2"/>
                  </a:solidFill>
                  <a:ea typeface="+mj-ea"/>
                  <a:cs typeface="Arial" charset="0"/>
                </a:rPr>
                <a:t>1)  X --&gt; Z</a:t>
              </a:r>
              <a:r>
                <a:rPr kumimoji="1" lang="en-US" sz="1800" i="0" kern="0" baseline="-25000" noProof="0" dirty="0" smtClean="0">
                  <a:solidFill>
                    <a:schemeClr val="tx2"/>
                  </a:solidFill>
                  <a:ea typeface="+mj-ea"/>
                  <a:cs typeface="Arial" charset="0"/>
                </a:rPr>
                <a:t>1 </a:t>
              </a:r>
              <a:r>
                <a:rPr kumimoji="1" lang="en-US" sz="1800" i="0" kern="0" noProof="0" dirty="0" smtClean="0">
                  <a:solidFill>
                    <a:schemeClr val="tx2"/>
                  </a:solidFill>
                  <a:ea typeface="+mj-ea"/>
                  <a:cs typeface="Arial" charset="0"/>
                </a:rPr>
                <a:t> &lt;-- W --&gt; Y</a:t>
              </a:r>
              <a:endParaRPr kumimoji="1" lang="en-US" sz="1600" i="0" kern="0" noProof="0" dirty="0" smtClean="0">
                <a:solidFill>
                  <a:schemeClr val="tx2"/>
                </a:solidFill>
                <a:ea typeface="+mj-ea"/>
                <a:cs typeface="Arial" charset="0"/>
              </a:endParaRPr>
            </a:p>
            <a:p>
              <a:pPr marL="342900" marR="0" lvl="0" indent="-342900" algn="l" defTabSz="914400" rtl="0" eaLnBrk="0" fontAlgn="base" latinLnBrk="0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Tx/>
                <a:buFont typeface="Monotype Sorts" charset="0"/>
                <a:buNone/>
                <a:tabLst/>
                <a:defRPr/>
              </a:pPr>
              <a:endParaRPr kumimoji="1" lang="en-US" sz="18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endParaRPr>
            </a:p>
          </p:txBody>
        </p:sp>
        <p:sp>
          <p:nvSpPr>
            <p:cNvPr id="38" name="Rectangle 3"/>
            <p:cNvSpPr txBox="1">
              <a:spLocks noChangeArrowheads="1"/>
            </p:cNvSpPr>
            <p:nvPr/>
          </p:nvSpPr>
          <p:spPr bwMode="auto">
            <a:xfrm>
              <a:off x="4503193" y="5194300"/>
              <a:ext cx="3018835" cy="3791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0488" tIns="44450" rIns="90488" bIns="44450" numCol="1" anchor="t" anchorCtr="0" compatLnSpc="1">
              <a:prstTxWarp prst="textNoShape">
                <a:avLst/>
              </a:prstTxWarp>
            </a:bodyPr>
            <a:lstStyle/>
            <a:p>
              <a:pPr marL="342900" lvl="0" indent="-342900" eaLnBrk="0" hangingPunct="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</a:pPr>
              <a:r>
                <a:rPr kumimoji="1" lang="en-US" sz="1800" i="0" kern="0" noProof="0" dirty="0" smtClean="0">
                  <a:solidFill>
                    <a:schemeClr val="tx2"/>
                  </a:solidFill>
                  <a:ea typeface="+mj-ea"/>
                  <a:cs typeface="Arial" charset="0"/>
                </a:rPr>
                <a:t>2)  X &lt;-- V --&gt; Y</a:t>
              </a:r>
              <a:endParaRPr kumimoji="1" lang="en-US" sz="1600" i="0" kern="0" noProof="0" dirty="0" smtClean="0">
                <a:solidFill>
                  <a:schemeClr val="tx2"/>
                </a:solidFill>
                <a:ea typeface="+mj-ea"/>
                <a:cs typeface="Arial" charset="0"/>
              </a:endParaRPr>
            </a:p>
            <a:p>
              <a:pPr marL="342900" marR="0" lvl="0" indent="-342900" algn="l" defTabSz="914400" rtl="0" eaLnBrk="0" fontAlgn="base" latinLnBrk="0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Tx/>
                <a:buFont typeface="Monotype Sorts" charset="0"/>
                <a:buNone/>
                <a:tabLst/>
                <a:defRPr/>
              </a:pPr>
              <a:endParaRPr kumimoji="1" lang="en-US" sz="18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endParaRPr>
            </a:p>
          </p:txBody>
        </p:sp>
        <p:sp>
          <p:nvSpPr>
            <p:cNvPr id="39" name="Rectangle 38"/>
            <p:cNvSpPr/>
            <p:nvPr/>
          </p:nvSpPr>
          <p:spPr bwMode="auto">
            <a:xfrm>
              <a:off x="4191001" y="4038600"/>
              <a:ext cx="3910067" cy="1665514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3417376" y="5270500"/>
            <a:ext cx="3549484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defRPr/>
            </a:pPr>
            <a:r>
              <a:rPr kumimoji="1" lang="en-US" sz="1800" i="0" kern="0" noProof="0" dirty="0" smtClean="0">
                <a:solidFill>
                  <a:schemeClr val="tx2"/>
                </a:solidFill>
                <a:ea typeface="+mj-ea"/>
                <a:cs typeface="Arial" charset="0"/>
              </a:rPr>
              <a:t>X d-sep Y relative to </a:t>
            </a:r>
            <a:r>
              <a:rPr kumimoji="1" lang="en-US" sz="1800" b="1" i="0" kern="0" noProof="0" dirty="0" smtClean="0">
                <a:solidFill>
                  <a:schemeClr val="tx2"/>
                </a:solidFill>
                <a:ea typeface="+mj-ea"/>
                <a:cs typeface="Arial" charset="0"/>
              </a:rPr>
              <a:t>Z </a:t>
            </a:r>
            <a:r>
              <a:rPr kumimoji="1" lang="en-US" sz="1800" i="0" kern="0" noProof="0" dirty="0" smtClean="0">
                <a:solidFill>
                  <a:schemeClr val="tx2"/>
                </a:solidFill>
                <a:ea typeface="+mj-ea"/>
                <a:cs typeface="Arial" charset="0"/>
              </a:rPr>
              <a:t>= {</a:t>
            </a:r>
            <a:r>
              <a:rPr kumimoji="1" lang="en-US" sz="1800" i="0" kern="0" noProof="0" dirty="0" smtClean="0">
                <a:solidFill>
                  <a:schemeClr val="tx2"/>
                </a:solidFill>
                <a:ea typeface="+mj-ea"/>
                <a:cs typeface="Arial" charset="0"/>
                <a:sym typeface="Symbol"/>
              </a:rPr>
              <a:t>V</a:t>
            </a:r>
            <a:r>
              <a:rPr kumimoji="1" lang="en-US" sz="1800" i="0" kern="0" noProof="0" dirty="0" smtClean="0">
                <a:solidFill>
                  <a:schemeClr val="tx2"/>
                </a:solidFill>
                <a:ea typeface="+mj-ea"/>
                <a:cs typeface="Arial" charset="0"/>
                <a:sym typeface="Symbol"/>
              </a:rPr>
              <a:t>} </a:t>
            </a:r>
            <a:r>
              <a:rPr kumimoji="1" lang="en-US" sz="1800" i="0" kern="0" dirty="0" smtClean="0">
                <a:solidFill>
                  <a:schemeClr val="tx2"/>
                </a:solidFill>
                <a:cs typeface="Arial" charset="0"/>
                <a:sym typeface="Symbol"/>
              </a:rPr>
              <a:t>?</a:t>
            </a:r>
            <a:r>
              <a:rPr kumimoji="1" lang="en-US" sz="1800" i="0" kern="0" noProof="0" dirty="0" smtClean="0">
                <a:solidFill>
                  <a:schemeClr val="tx2"/>
                </a:solidFill>
                <a:ea typeface="+mj-ea"/>
                <a:cs typeface="Arial" charset="0"/>
              </a:rPr>
              <a:t> </a:t>
            </a:r>
            <a:endParaRPr kumimoji="1" lang="en-US" sz="1600" i="0" kern="0" noProof="0" dirty="0" smtClean="0">
              <a:solidFill>
                <a:schemeClr val="tx2"/>
              </a:solidFill>
              <a:ea typeface="+mj-ea"/>
              <a:cs typeface="Arial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Monotype Sorts" charset="0"/>
              <a:buNone/>
              <a:tabLst/>
              <a:defRPr/>
            </a:pPr>
            <a:endParaRPr kumimoji="1" lang="en-US" sz="180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charset="0"/>
              <a:ea typeface="+mj-ea"/>
              <a:cs typeface="Arial" charset="0"/>
            </a:endParaRPr>
          </a:p>
        </p:txBody>
      </p:sp>
      <p:sp>
        <p:nvSpPr>
          <p:cNvPr id="27" name="Rectangle 3"/>
          <p:cNvSpPr txBox="1">
            <a:spLocks noChangeArrowheads="1"/>
          </p:cNvSpPr>
          <p:nvPr/>
        </p:nvSpPr>
        <p:spPr bwMode="auto">
          <a:xfrm>
            <a:off x="3440625" y="5760357"/>
            <a:ext cx="3852804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defRPr/>
            </a:pPr>
            <a:r>
              <a:rPr kumimoji="1" lang="en-US" sz="1800" i="0" kern="0" noProof="0" dirty="0" smtClean="0">
                <a:solidFill>
                  <a:schemeClr val="tx2"/>
                </a:solidFill>
                <a:ea typeface="+mj-ea"/>
                <a:cs typeface="Arial" charset="0"/>
              </a:rPr>
              <a:t>X d-sep Y relative to </a:t>
            </a:r>
            <a:r>
              <a:rPr kumimoji="1" lang="en-US" sz="1800" b="1" i="0" kern="0" noProof="0" dirty="0" smtClean="0">
                <a:solidFill>
                  <a:schemeClr val="tx2"/>
                </a:solidFill>
                <a:ea typeface="+mj-ea"/>
                <a:cs typeface="Arial" charset="0"/>
              </a:rPr>
              <a:t>Z </a:t>
            </a:r>
            <a:r>
              <a:rPr kumimoji="1" lang="en-US" sz="1800" i="0" kern="0" noProof="0" dirty="0" smtClean="0">
                <a:solidFill>
                  <a:schemeClr val="tx2"/>
                </a:solidFill>
                <a:ea typeface="+mj-ea"/>
                <a:cs typeface="Arial" charset="0"/>
              </a:rPr>
              <a:t>= </a:t>
            </a:r>
            <a:r>
              <a:rPr kumimoji="1" lang="en-US" sz="1800" i="0" kern="0" noProof="0" dirty="0" smtClean="0">
                <a:solidFill>
                  <a:schemeClr val="tx2"/>
                </a:solidFill>
                <a:ea typeface="+mj-ea"/>
                <a:cs typeface="Arial" charset="0"/>
                <a:sym typeface="Symbol"/>
              </a:rPr>
              <a:t>{V, Z</a:t>
            </a:r>
            <a:r>
              <a:rPr kumimoji="1" lang="en-US" sz="1800" i="0" kern="0" baseline="-25000" dirty="0" smtClean="0">
                <a:solidFill>
                  <a:schemeClr val="tx2"/>
                </a:solidFill>
                <a:ea typeface="+mj-ea"/>
                <a:cs typeface="Arial" charset="0"/>
                <a:sym typeface="Symbol"/>
              </a:rPr>
              <a:t>1</a:t>
            </a:r>
            <a:r>
              <a:rPr kumimoji="1" lang="en-US" sz="1800" i="0" kern="0" noProof="0" dirty="0" smtClean="0">
                <a:solidFill>
                  <a:schemeClr val="tx2"/>
                </a:solidFill>
                <a:ea typeface="+mj-ea"/>
                <a:cs typeface="Arial" charset="0"/>
              </a:rPr>
              <a:t> </a:t>
            </a:r>
            <a:r>
              <a:rPr kumimoji="1" lang="en-US" sz="1800" i="0" kern="0" noProof="0" dirty="0" smtClean="0">
                <a:solidFill>
                  <a:schemeClr val="tx2"/>
                </a:solidFill>
                <a:ea typeface="+mj-ea"/>
                <a:cs typeface="Arial" charset="0"/>
              </a:rPr>
              <a:t>} </a:t>
            </a:r>
            <a:r>
              <a:rPr kumimoji="1" lang="en-US" sz="1600" i="0" kern="0" dirty="0" smtClean="0">
                <a:solidFill>
                  <a:schemeClr val="tx2"/>
                </a:solidFill>
                <a:cs typeface="Arial" charset="0"/>
                <a:sym typeface="Symbol"/>
              </a:rPr>
              <a:t>?</a:t>
            </a:r>
            <a:endParaRPr kumimoji="1" lang="en-US" sz="1600" i="0" kern="0" noProof="0" dirty="0" smtClean="0">
              <a:solidFill>
                <a:schemeClr val="tx2"/>
              </a:solidFill>
              <a:ea typeface="+mj-ea"/>
              <a:cs typeface="Arial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Monotype Sorts" charset="0"/>
              <a:buNone/>
              <a:tabLst/>
              <a:defRPr/>
            </a:pPr>
            <a:endParaRPr kumimoji="1" lang="en-US" sz="180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charset="0"/>
              <a:ea typeface="+mj-ea"/>
              <a:cs typeface="Arial" charset="0"/>
            </a:endParaRPr>
          </a:p>
        </p:txBody>
      </p:sp>
      <p:sp>
        <p:nvSpPr>
          <p:cNvPr id="30" name="Rectangle 3"/>
          <p:cNvSpPr txBox="1">
            <a:spLocks noChangeArrowheads="1"/>
          </p:cNvSpPr>
          <p:nvPr/>
        </p:nvSpPr>
        <p:spPr bwMode="auto">
          <a:xfrm>
            <a:off x="3448373" y="6174014"/>
            <a:ext cx="381239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</a:pPr>
            <a:r>
              <a:rPr kumimoji="1" lang="en-US" sz="1800" i="0" kern="0" noProof="0" dirty="0" smtClean="0">
                <a:solidFill>
                  <a:schemeClr val="tx2"/>
                </a:solidFill>
                <a:ea typeface="+mj-ea"/>
                <a:cs typeface="Arial" charset="0"/>
              </a:rPr>
              <a:t>X d-sep Y relative to </a:t>
            </a:r>
            <a:r>
              <a:rPr kumimoji="1" lang="en-US" sz="1800" b="1" i="0" kern="0" noProof="0" dirty="0" smtClean="0">
                <a:solidFill>
                  <a:schemeClr val="tx2"/>
                </a:solidFill>
                <a:ea typeface="+mj-ea"/>
                <a:cs typeface="Arial" charset="0"/>
              </a:rPr>
              <a:t>Z </a:t>
            </a:r>
            <a:r>
              <a:rPr kumimoji="1" lang="en-US" sz="1800" i="0" kern="0" noProof="0" dirty="0" smtClean="0">
                <a:solidFill>
                  <a:schemeClr val="tx2"/>
                </a:solidFill>
                <a:ea typeface="+mj-ea"/>
                <a:cs typeface="Arial" charset="0"/>
              </a:rPr>
              <a:t>= </a:t>
            </a:r>
            <a:r>
              <a:rPr kumimoji="1" lang="en-US" sz="1800" i="0" kern="0" dirty="0" smtClean="0">
                <a:solidFill>
                  <a:schemeClr val="tx2"/>
                </a:solidFill>
                <a:cs typeface="Arial" charset="0"/>
              </a:rPr>
              <a:t> </a:t>
            </a:r>
            <a:r>
              <a:rPr kumimoji="1" lang="en-US" sz="1800" i="0" kern="0" dirty="0" smtClean="0">
                <a:solidFill>
                  <a:schemeClr val="tx2"/>
                </a:solidFill>
                <a:cs typeface="Arial" charset="0"/>
                <a:sym typeface="Symbol"/>
              </a:rPr>
              <a:t>{W, Z</a:t>
            </a:r>
            <a:r>
              <a:rPr kumimoji="1" lang="en-US" sz="1800" i="0" kern="0" baseline="-25000" dirty="0" smtClean="0">
                <a:solidFill>
                  <a:schemeClr val="tx2"/>
                </a:solidFill>
                <a:cs typeface="Arial" charset="0"/>
                <a:sym typeface="Symbol"/>
              </a:rPr>
              <a:t>2</a:t>
            </a:r>
            <a:r>
              <a:rPr kumimoji="1" lang="en-US" sz="1800" i="0" kern="0" dirty="0" smtClean="0">
                <a:solidFill>
                  <a:schemeClr val="tx2"/>
                </a:solidFill>
                <a:cs typeface="Arial" charset="0"/>
              </a:rPr>
              <a:t> </a:t>
            </a:r>
            <a:r>
              <a:rPr kumimoji="1" lang="en-US" sz="1800" i="0" kern="0" dirty="0" smtClean="0">
                <a:solidFill>
                  <a:schemeClr val="tx2"/>
                </a:solidFill>
                <a:cs typeface="Arial" charset="0"/>
              </a:rPr>
              <a:t>} </a:t>
            </a:r>
            <a:r>
              <a:rPr kumimoji="1" lang="en-US" sz="1800" i="0" kern="0" dirty="0" smtClean="0">
                <a:solidFill>
                  <a:schemeClr val="tx2"/>
                </a:solidFill>
                <a:cs typeface="Arial" charset="0"/>
                <a:sym typeface="Symbol"/>
              </a:rPr>
              <a:t>?</a:t>
            </a:r>
            <a:r>
              <a:rPr kumimoji="1" lang="en-US" sz="1800" i="0" kern="0" noProof="0" dirty="0" smtClean="0">
                <a:solidFill>
                  <a:schemeClr val="tx2"/>
                </a:solidFill>
                <a:ea typeface="+mj-ea"/>
                <a:cs typeface="Arial" charset="0"/>
              </a:rPr>
              <a:t> </a:t>
            </a:r>
            <a:endParaRPr kumimoji="1" lang="en-US" sz="1600" i="0" kern="0" noProof="0" dirty="0" smtClean="0">
              <a:solidFill>
                <a:schemeClr val="tx2"/>
              </a:solidFill>
              <a:ea typeface="+mj-ea"/>
              <a:cs typeface="Arial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Monotype Sorts" charset="0"/>
              <a:buNone/>
              <a:tabLst/>
              <a:defRPr/>
            </a:pPr>
            <a:endParaRPr kumimoji="1" lang="en-US" sz="180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charset="0"/>
              <a:ea typeface="+mj-ea"/>
              <a:cs typeface="Arial" charset="0"/>
            </a:endParaRPr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7224624" y="4791530"/>
            <a:ext cx="678405" cy="35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Monotype Sorts" charset="0"/>
              <a:buNone/>
              <a:tabLst/>
              <a:defRPr/>
            </a:pPr>
            <a:r>
              <a:rPr kumimoji="1" lang="en-US" sz="1800" kern="0" dirty="0" smtClean="0">
                <a:solidFill>
                  <a:schemeClr val="tx2"/>
                </a:solidFill>
                <a:ea typeface="+mj-ea"/>
                <a:cs typeface="Arial" charset="0"/>
              </a:rPr>
              <a:t>No</a:t>
            </a:r>
            <a:r>
              <a:rPr kumimoji="1" lang="en-US" sz="1800" i="0" kern="0" noProof="0" dirty="0" smtClean="0">
                <a:solidFill>
                  <a:schemeClr val="tx2"/>
                </a:solidFill>
                <a:ea typeface="+mj-ea"/>
                <a:cs typeface="Arial" charset="0"/>
              </a:rPr>
              <a:t> </a:t>
            </a:r>
            <a:endParaRPr kumimoji="1" lang="en-US" sz="1600" i="0" kern="0" noProof="0" dirty="0" smtClean="0">
              <a:solidFill>
                <a:schemeClr val="tx2"/>
              </a:solidFill>
              <a:ea typeface="+mj-ea"/>
              <a:cs typeface="Arial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Monotype Sorts" charset="0"/>
              <a:buNone/>
              <a:tabLst/>
              <a:defRPr/>
            </a:pPr>
            <a:endParaRPr kumimoji="1" lang="en-US" sz="180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charset="0"/>
              <a:ea typeface="+mj-ea"/>
              <a:cs typeface="Arial" charset="0"/>
            </a:endParaRPr>
          </a:p>
        </p:txBody>
      </p:sp>
      <p:sp>
        <p:nvSpPr>
          <p:cNvPr id="34" name="Rectangle 3"/>
          <p:cNvSpPr txBox="1">
            <a:spLocks noChangeArrowheads="1"/>
          </p:cNvSpPr>
          <p:nvPr/>
        </p:nvSpPr>
        <p:spPr bwMode="auto">
          <a:xfrm>
            <a:off x="7191966" y="5248729"/>
            <a:ext cx="678405" cy="35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Monotype Sorts" charset="0"/>
              <a:buNone/>
              <a:tabLst/>
              <a:defRPr/>
            </a:pPr>
            <a:r>
              <a:rPr kumimoji="1" lang="en-US" sz="1800" kern="0" dirty="0" smtClean="0">
                <a:solidFill>
                  <a:schemeClr val="tx2"/>
                </a:solidFill>
                <a:ea typeface="+mj-ea"/>
                <a:cs typeface="Arial" charset="0"/>
              </a:rPr>
              <a:t>Yes</a:t>
            </a:r>
            <a:r>
              <a:rPr kumimoji="1" lang="en-US" sz="1800" i="0" kern="0" noProof="0" dirty="0" smtClean="0">
                <a:solidFill>
                  <a:schemeClr val="tx2"/>
                </a:solidFill>
                <a:ea typeface="+mj-ea"/>
                <a:cs typeface="Arial" charset="0"/>
              </a:rPr>
              <a:t> </a:t>
            </a:r>
            <a:endParaRPr kumimoji="1" lang="en-US" sz="1600" i="0" kern="0" noProof="0" dirty="0" smtClean="0">
              <a:solidFill>
                <a:schemeClr val="tx2"/>
              </a:solidFill>
              <a:ea typeface="+mj-ea"/>
              <a:cs typeface="Arial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Monotype Sorts" charset="0"/>
              <a:buNone/>
              <a:tabLst/>
              <a:defRPr/>
            </a:pPr>
            <a:endParaRPr kumimoji="1" lang="en-US" sz="180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charset="0"/>
              <a:ea typeface="+mj-ea"/>
              <a:cs typeface="Arial" charset="0"/>
            </a:endParaRPr>
          </a:p>
        </p:txBody>
      </p:sp>
      <p:sp>
        <p:nvSpPr>
          <p:cNvPr id="35" name="Rectangle 3"/>
          <p:cNvSpPr txBox="1">
            <a:spLocks noChangeArrowheads="1"/>
          </p:cNvSpPr>
          <p:nvPr/>
        </p:nvSpPr>
        <p:spPr bwMode="auto">
          <a:xfrm>
            <a:off x="7311710" y="5738587"/>
            <a:ext cx="678405" cy="35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Monotype Sorts" charset="0"/>
              <a:buNone/>
              <a:tabLst/>
              <a:defRPr/>
            </a:pPr>
            <a:r>
              <a:rPr kumimoji="1" lang="en-US" sz="1800" kern="0" dirty="0" smtClean="0">
                <a:solidFill>
                  <a:schemeClr val="tx2"/>
                </a:solidFill>
                <a:ea typeface="+mj-ea"/>
                <a:cs typeface="Arial" charset="0"/>
              </a:rPr>
              <a:t>No</a:t>
            </a:r>
            <a:r>
              <a:rPr kumimoji="1" lang="en-US" sz="1800" i="0" kern="0" noProof="0" dirty="0" smtClean="0">
                <a:solidFill>
                  <a:schemeClr val="tx2"/>
                </a:solidFill>
                <a:ea typeface="+mj-ea"/>
                <a:cs typeface="Arial" charset="0"/>
              </a:rPr>
              <a:t> </a:t>
            </a:r>
            <a:endParaRPr kumimoji="1" lang="en-US" sz="1600" i="0" kern="0" noProof="0" dirty="0" smtClean="0">
              <a:solidFill>
                <a:schemeClr val="tx2"/>
              </a:solidFill>
              <a:ea typeface="+mj-ea"/>
              <a:cs typeface="Arial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Monotype Sorts" charset="0"/>
              <a:buNone/>
              <a:tabLst/>
              <a:defRPr/>
            </a:pPr>
            <a:endParaRPr kumimoji="1" lang="en-US" sz="180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charset="0"/>
              <a:ea typeface="+mj-ea"/>
              <a:cs typeface="Arial" charset="0"/>
            </a:endParaRPr>
          </a:p>
        </p:txBody>
      </p:sp>
      <p:sp>
        <p:nvSpPr>
          <p:cNvPr id="37" name="Rectangle 3"/>
          <p:cNvSpPr txBox="1">
            <a:spLocks noChangeArrowheads="1"/>
          </p:cNvSpPr>
          <p:nvPr/>
        </p:nvSpPr>
        <p:spPr bwMode="auto">
          <a:xfrm>
            <a:off x="3417376" y="4802414"/>
            <a:ext cx="356036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Monotype Sorts" charset="0"/>
              <a:buNone/>
              <a:tabLst/>
              <a:defRPr/>
            </a:pPr>
            <a:r>
              <a:rPr kumimoji="1" lang="en-US" sz="1800" i="0" kern="0" noProof="0" dirty="0" smtClean="0">
                <a:solidFill>
                  <a:schemeClr val="tx2"/>
                </a:solidFill>
                <a:ea typeface="+mj-ea"/>
                <a:cs typeface="Arial" charset="0"/>
              </a:rPr>
              <a:t>X d-sep Y relative to </a:t>
            </a:r>
            <a:r>
              <a:rPr kumimoji="1" lang="en-US" sz="1800" b="1" i="0" kern="0" noProof="0" dirty="0" smtClean="0">
                <a:solidFill>
                  <a:schemeClr val="tx2"/>
                </a:solidFill>
                <a:ea typeface="+mj-ea"/>
                <a:cs typeface="Arial" charset="0"/>
              </a:rPr>
              <a:t>Z </a:t>
            </a:r>
            <a:r>
              <a:rPr kumimoji="1" lang="en-US" sz="1800" i="0" kern="0" noProof="0" dirty="0" smtClean="0">
                <a:solidFill>
                  <a:schemeClr val="tx2"/>
                </a:solidFill>
                <a:ea typeface="+mj-ea"/>
                <a:cs typeface="Arial" charset="0"/>
              </a:rPr>
              <a:t>= </a:t>
            </a:r>
            <a:r>
              <a:rPr kumimoji="1" lang="en-US" sz="1800" i="0" kern="0" noProof="0" dirty="0" smtClean="0">
                <a:solidFill>
                  <a:schemeClr val="tx2"/>
                </a:solidFill>
                <a:ea typeface="+mj-ea"/>
                <a:cs typeface="Arial" charset="0"/>
                <a:sym typeface="Symbol"/>
              </a:rPr>
              <a:t> ?</a:t>
            </a:r>
            <a:r>
              <a:rPr kumimoji="1" lang="en-US" sz="1800" i="0" kern="0" noProof="0" dirty="0" smtClean="0">
                <a:solidFill>
                  <a:schemeClr val="tx2"/>
                </a:solidFill>
                <a:ea typeface="+mj-ea"/>
                <a:cs typeface="Arial" charset="0"/>
              </a:rPr>
              <a:t> </a:t>
            </a:r>
            <a:endParaRPr kumimoji="1" lang="en-US" sz="1600" i="0" kern="0" noProof="0" dirty="0" smtClean="0">
              <a:solidFill>
                <a:schemeClr val="tx2"/>
              </a:solidFill>
              <a:ea typeface="+mj-ea"/>
              <a:cs typeface="Arial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Monotype Sorts" charset="0"/>
              <a:buNone/>
              <a:tabLst/>
              <a:defRPr/>
            </a:pPr>
            <a:endParaRPr kumimoji="1" lang="en-US" sz="180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charset="0"/>
              <a:ea typeface="+mj-ea"/>
              <a:cs typeface="Arial" charset="0"/>
            </a:endParaRPr>
          </a:p>
        </p:txBody>
      </p:sp>
      <p:sp>
        <p:nvSpPr>
          <p:cNvPr id="40" name="Rectangle 3"/>
          <p:cNvSpPr txBox="1">
            <a:spLocks noChangeArrowheads="1"/>
          </p:cNvSpPr>
          <p:nvPr/>
        </p:nvSpPr>
        <p:spPr bwMode="auto">
          <a:xfrm>
            <a:off x="7311710" y="6163130"/>
            <a:ext cx="678405" cy="35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Monotype Sorts" charset="0"/>
              <a:buNone/>
              <a:tabLst/>
              <a:defRPr/>
            </a:pPr>
            <a:r>
              <a:rPr kumimoji="1" lang="en-US" sz="1800" kern="0" dirty="0" smtClean="0">
                <a:solidFill>
                  <a:schemeClr val="tx2"/>
                </a:solidFill>
                <a:ea typeface="+mj-ea"/>
                <a:cs typeface="Arial" charset="0"/>
              </a:rPr>
              <a:t>Yes</a:t>
            </a:r>
            <a:endParaRPr kumimoji="1" lang="en-US" sz="180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charset="0"/>
              <a:ea typeface="+mj-ea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/>
      <p:bldP spid="35" grpId="0"/>
      <p:bldP spid="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C50E3-E933-49BF-A89E-0E19A717B07B}" type="slidenum">
              <a:rPr lang="en-US"/>
              <a:pPr/>
              <a:t>12</a:t>
            </a:fld>
            <a:endParaRPr lang="en-US"/>
          </a:p>
        </p:txBody>
      </p:sp>
      <p:sp>
        <p:nvSpPr>
          <p:cNvPr id="547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59229" y="206827"/>
            <a:ext cx="8458200" cy="549729"/>
          </a:xfrm>
          <a:noFill/>
          <a:ln/>
        </p:spPr>
        <p:txBody>
          <a:bodyPr lIns="90488" tIns="44450" rIns="90488" bIns="44450"/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D-separation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47843" name="Object 3">
            <a:hlinkClick r:id="" action="ppaction://ole?verb=0"/>
          </p:cNvPr>
          <p:cNvGraphicFramePr>
            <a:graphicFrameLocks/>
          </p:cNvGraphicFramePr>
          <p:nvPr/>
        </p:nvGraphicFramePr>
        <p:xfrm>
          <a:off x="925966" y="1948770"/>
          <a:ext cx="3722687" cy="568325"/>
        </p:xfrm>
        <a:graphic>
          <a:graphicData uri="http://schemas.openxmlformats.org/presentationml/2006/ole">
            <p:oleObj spid="_x0000_s83970" name="Picture" r:id="rId3" imgW="3247560" imgH="495360" progId="Word.Picture.8">
              <p:embed/>
            </p:oleObj>
          </a:graphicData>
        </a:graphic>
      </p:graphicFrame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5331736" y="1683431"/>
            <a:ext cx="2619377" cy="922338"/>
            <a:chOff x="3194" y="1225"/>
            <a:chExt cx="1650" cy="581"/>
          </a:xfrm>
        </p:grpSpPr>
        <p:sp>
          <p:nvSpPr>
            <p:cNvPr id="547845" name="Rectangle 5"/>
            <p:cNvSpPr>
              <a:spLocks noChangeArrowheads="1"/>
            </p:cNvSpPr>
            <p:nvPr/>
          </p:nvSpPr>
          <p:spPr bwMode="auto">
            <a:xfrm>
              <a:off x="3194" y="1225"/>
              <a:ext cx="1650" cy="23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i="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X</a:t>
              </a:r>
              <a:r>
                <a:rPr lang="en-US" sz="1800" i="0" baseline="-25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3</a:t>
              </a:r>
              <a:r>
                <a:rPr lang="en-US" sz="1800" i="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and X</a:t>
              </a:r>
              <a:r>
                <a:rPr lang="en-US" sz="1800" i="0" baseline="-25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r>
                <a:rPr lang="en-US" sz="1800" i="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d-sep by X</a:t>
              </a:r>
              <a:r>
                <a:rPr lang="en-US" sz="1800" i="0" baseline="-25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sz="1800" i="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?</a:t>
              </a:r>
              <a:r>
                <a:rPr lang="en-US" sz="1800" i="0" dirty="0" smtClean="0">
                  <a:solidFill>
                    <a:srgbClr val="009900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n-US" sz="1800" i="0" dirty="0">
                <a:solidFill>
                  <a:srgbClr val="0099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7846" name="Rectangle 6"/>
            <p:cNvSpPr>
              <a:spLocks noChangeArrowheads="1"/>
            </p:cNvSpPr>
            <p:nvPr/>
          </p:nvSpPr>
          <p:spPr bwMode="auto">
            <a:xfrm>
              <a:off x="3311" y="1554"/>
              <a:ext cx="1457" cy="25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i="0" dirty="0" smtClean="0">
                  <a:latin typeface="Arial" pitchFamily="34" charset="0"/>
                  <a:cs typeface="Arial" pitchFamily="34" charset="0"/>
                </a:rPr>
                <a:t>Yes:</a:t>
              </a:r>
              <a:r>
                <a:rPr lang="en-US" sz="2000" i="0" dirty="0" smtClean="0">
                  <a:solidFill>
                    <a:srgbClr val="009900"/>
                  </a:solidFill>
                  <a:latin typeface="Arial" pitchFamily="34" charset="0"/>
                  <a:cs typeface="Arial" pitchFamily="34" charset="0"/>
                </a:rPr>
                <a:t> X</a:t>
              </a:r>
              <a:r>
                <a:rPr lang="en-US" sz="2000" i="0" baseline="-25000" dirty="0" smtClean="0">
                  <a:solidFill>
                    <a:srgbClr val="009900"/>
                  </a:solidFill>
                  <a:latin typeface="Arial" pitchFamily="34" charset="0"/>
                  <a:cs typeface="Arial" pitchFamily="34" charset="0"/>
                </a:rPr>
                <a:t>3</a:t>
              </a:r>
              <a:r>
                <a:rPr lang="en-US" sz="2000" i="0" dirty="0" smtClean="0">
                  <a:solidFill>
                    <a:srgbClr val="0099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i="0" dirty="0">
                  <a:solidFill>
                    <a:srgbClr val="009900"/>
                  </a:solidFill>
                  <a:latin typeface="Arial" pitchFamily="34" charset="0"/>
                  <a:cs typeface="Arial" pitchFamily="34" charset="0"/>
                </a:rPr>
                <a:t>_||_ X</a:t>
              </a:r>
              <a:r>
                <a:rPr lang="en-US" sz="2000" i="0" baseline="-25000" dirty="0">
                  <a:solidFill>
                    <a:srgbClr val="009900"/>
                  </a:solidFill>
                  <a:latin typeface="Arial" pitchFamily="34" charset="0"/>
                  <a:cs typeface="Arial" pitchFamily="34" charset="0"/>
                </a:rPr>
                <a:t>1</a:t>
              </a:r>
              <a:r>
                <a:rPr lang="en-US" sz="2000" i="0" dirty="0">
                  <a:solidFill>
                    <a:srgbClr val="009900"/>
                  </a:solidFill>
                  <a:latin typeface="Arial" pitchFamily="34" charset="0"/>
                  <a:cs typeface="Arial" pitchFamily="34" charset="0"/>
                </a:rPr>
                <a:t> | X</a:t>
              </a:r>
              <a:r>
                <a:rPr lang="en-US" sz="2000" i="0" baseline="-25000" dirty="0">
                  <a:solidFill>
                    <a:srgbClr val="009900"/>
                  </a:solidFill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</p:grpSp>
      <p:graphicFrame>
        <p:nvGraphicFramePr>
          <p:cNvPr id="16" name="Object 3">
            <a:hlinkClick r:id="" action="ppaction://ole?verb=0"/>
          </p:cNvPr>
          <p:cNvGraphicFramePr>
            <a:graphicFrameLocks/>
          </p:cNvGraphicFramePr>
          <p:nvPr/>
        </p:nvGraphicFramePr>
        <p:xfrm>
          <a:off x="838880" y="3553052"/>
          <a:ext cx="3722233" cy="1235075"/>
        </p:xfrm>
        <a:graphic>
          <a:graphicData uri="http://schemas.openxmlformats.org/presentationml/2006/ole">
            <p:oleObj spid="_x0000_s83971" name="Picture" r:id="rId4" imgW="3247560" imgH="1076040" progId="Word.Picture.8">
              <p:embed/>
            </p:oleObj>
          </a:graphicData>
        </a:graphic>
      </p:graphicFrame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5244649" y="3621088"/>
            <a:ext cx="2619376" cy="922338"/>
            <a:chOff x="3194" y="1225"/>
            <a:chExt cx="1650" cy="581"/>
          </a:xfrm>
        </p:grpSpPr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3194" y="1225"/>
              <a:ext cx="1650" cy="581"/>
              <a:chOff x="3194" y="1225"/>
              <a:chExt cx="1650" cy="581"/>
            </a:xfrm>
          </p:grpSpPr>
          <p:sp>
            <p:nvSpPr>
              <p:cNvPr id="20" name="Rectangle 5"/>
              <p:cNvSpPr>
                <a:spLocks noChangeArrowheads="1"/>
              </p:cNvSpPr>
              <p:nvPr/>
            </p:nvSpPr>
            <p:spPr bwMode="auto">
              <a:xfrm>
                <a:off x="3194" y="1225"/>
                <a:ext cx="1650" cy="233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800" i="0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X</a:t>
                </a:r>
                <a:r>
                  <a:rPr lang="en-US" sz="1800" i="0" baseline="-25000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3</a:t>
                </a:r>
                <a:r>
                  <a:rPr lang="en-US" sz="1800" i="0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 and X</a:t>
                </a:r>
                <a:r>
                  <a:rPr lang="en-US" sz="1800" i="0" baseline="-25000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1</a:t>
                </a:r>
                <a:r>
                  <a:rPr lang="en-US" sz="1800" i="0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 d-sep by X</a:t>
                </a:r>
                <a:r>
                  <a:rPr lang="en-US" sz="1800" i="0" baseline="-25000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en-US" sz="1800" i="0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?</a:t>
                </a:r>
                <a:r>
                  <a:rPr lang="en-US" sz="1800" i="0" dirty="0" smtClean="0">
                    <a:solidFill>
                      <a:srgbClr val="0099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endParaRPr lang="en-US" sz="1800" i="0" dirty="0">
                  <a:solidFill>
                    <a:srgbClr val="0099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" name="Rectangle 6"/>
              <p:cNvSpPr>
                <a:spLocks noChangeArrowheads="1"/>
              </p:cNvSpPr>
              <p:nvPr/>
            </p:nvSpPr>
            <p:spPr bwMode="auto">
              <a:xfrm>
                <a:off x="3365" y="1554"/>
                <a:ext cx="1444" cy="25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000" i="0" dirty="0" smtClean="0">
                    <a:latin typeface="Arial" pitchFamily="34" charset="0"/>
                    <a:cs typeface="Arial" pitchFamily="34" charset="0"/>
                  </a:rPr>
                  <a:t>No:</a:t>
                </a:r>
                <a:r>
                  <a:rPr lang="en-US" sz="2000" i="0" dirty="0" smtClean="0">
                    <a:solidFill>
                      <a:srgbClr val="009900"/>
                    </a:solidFill>
                    <a:latin typeface="Arial" pitchFamily="34" charset="0"/>
                    <a:cs typeface="Arial" pitchFamily="34" charset="0"/>
                  </a:rPr>
                  <a:t>  X</a:t>
                </a:r>
                <a:r>
                  <a:rPr lang="en-US" sz="2000" i="0" baseline="-25000" dirty="0" smtClean="0">
                    <a:solidFill>
                      <a:srgbClr val="009900"/>
                    </a:solidFill>
                    <a:latin typeface="Arial" pitchFamily="34" charset="0"/>
                    <a:cs typeface="Arial" pitchFamily="34" charset="0"/>
                  </a:rPr>
                  <a:t>3</a:t>
                </a:r>
                <a:r>
                  <a:rPr lang="en-US" sz="2000" i="0" dirty="0" smtClean="0">
                    <a:solidFill>
                      <a:srgbClr val="0099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i="0" dirty="0">
                    <a:solidFill>
                      <a:srgbClr val="009900"/>
                    </a:solidFill>
                    <a:latin typeface="Arial" pitchFamily="34" charset="0"/>
                    <a:cs typeface="Arial" pitchFamily="34" charset="0"/>
                  </a:rPr>
                  <a:t>_||_ X</a:t>
                </a:r>
                <a:r>
                  <a:rPr lang="en-US" sz="2000" i="0" baseline="-25000" dirty="0">
                    <a:solidFill>
                      <a:srgbClr val="009900"/>
                    </a:solidFill>
                    <a:latin typeface="Arial" pitchFamily="34" charset="0"/>
                    <a:cs typeface="Arial" pitchFamily="34" charset="0"/>
                  </a:rPr>
                  <a:t>1</a:t>
                </a:r>
                <a:r>
                  <a:rPr lang="en-US" sz="2000" i="0" dirty="0">
                    <a:solidFill>
                      <a:srgbClr val="009900"/>
                    </a:solidFill>
                    <a:latin typeface="Arial" pitchFamily="34" charset="0"/>
                    <a:cs typeface="Arial" pitchFamily="34" charset="0"/>
                  </a:rPr>
                  <a:t> | X</a:t>
                </a:r>
                <a:r>
                  <a:rPr lang="en-US" sz="2000" i="0" baseline="-25000" dirty="0">
                    <a:solidFill>
                      <a:srgbClr val="009900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</a:p>
            </p:txBody>
          </p:sp>
        </p:grpSp>
        <p:sp>
          <p:nvSpPr>
            <p:cNvPr id="19" name="Line 7"/>
            <p:cNvSpPr>
              <a:spLocks noChangeShapeType="1"/>
            </p:cNvSpPr>
            <p:nvPr/>
          </p:nvSpPr>
          <p:spPr bwMode="auto">
            <a:xfrm>
              <a:off x="4014" y="1638"/>
              <a:ext cx="152" cy="12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C50E3-E933-49BF-A89E-0E19A717B07B}" type="slidenum">
              <a:rPr lang="en-US"/>
              <a:pPr/>
              <a:t>13</a:t>
            </a:fld>
            <a:endParaRPr lang="en-US"/>
          </a:p>
        </p:txBody>
      </p:sp>
      <p:sp>
        <p:nvSpPr>
          <p:cNvPr id="547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8458200" cy="1257300"/>
          </a:xfrm>
          <a:noFill/>
          <a:ln/>
        </p:spPr>
        <p:txBody>
          <a:bodyPr lIns="90488" tIns="44450" rIns="90488" bIns="44450"/>
          <a:lstStyle/>
          <a:p>
            <a:pPr algn="ctr"/>
            <a:r>
              <a:rPr lang="en-US" sz="3200" dirty="0" smtClean="0">
                <a:solidFill>
                  <a:srgbClr val="00AE00"/>
                </a:solidFill>
                <a:latin typeface="Arial" pitchFamily="34" charset="0"/>
                <a:cs typeface="Arial" pitchFamily="34" charset="0"/>
              </a:rPr>
              <a:t>Statistical Control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smtClean="0">
                <a:latin typeface="Times New Roman"/>
                <a:cs typeface="Times New Roman"/>
              </a:rPr>
              <a:t>≠ </a:t>
            </a:r>
            <a:r>
              <a:rPr lang="en-US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Experimental Control</a:t>
            </a:r>
            <a:endParaRPr lang="en-US" sz="3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47843" name="Object 3">
            <a:hlinkClick r:id="" action="ppaction://ole?verb=0"/>
          </p:cNvPr>
          <p:cNvGraphicFramePr>
            <a:graphicFrameLocks/>
          </p:cNvGraphicFramePr>
          <p:nvPr/>
        </p:nvGraphicFramePr>
        <p:xfrm>
          <a:off x="893763" y="1768475"/>
          <a:ext cx="3587750" cy="1236663"/>
        </p:xfrm>
        <a:graphic>
          <a:graphicData uri="http://schemas.openxmlformats.org/presentationml/2006/ole">
            <p:oleObj spid="_x0000_s82946" name="Picture" r:id="rId3" imgW="3248640" imgH="1077120" progId="Word.Picture.8">
              <p:embed/>
            </p:oleObj>
          </a:graphicData>
        </a:graphic>
      </p:graphicFrame>
      <p:graphicFrame>
        <p:nvGraphicFramePr>
          <p:cNvPr id="547844" name="Object 4">
            <a:hlinkClick r:id="" action="ppaction://ole?verb=0"/>
          </p:cNvPr>
          <p:cNvGraphicFramePr>
            <a:graphicFrameLocks/>
          </p:cNvGraphicFramePr>
          <p:nvPr/>
        </p:nvGraphicFramePr>
        <p:xfrm>
          <a:off x="1046163" y="3963988"/>
          <a:ext cx="3587750" cy="2022475"/>
        </p:xfrm>
        <a:graphic>
          <a:graphicData uri="http://schemas.openxmlformats.org/presentationml/2006/ole">
            <p:oleObj spid="_x0000_s82947" name="Picture" r:id="rId4" imgW="3247560" imgH="1761840" progId="Word.Picture.8">
              <p:embed/>
            </p:oleObj>
          </a:graphicData>
        </a:graphic>
      </p:graphicFrame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5613400" y="2520950"/>
            <a:ext cx="1644650" cy="396875"/>
            <a:chOff x="3536" y="1588"/>
            <a:chExt cx="1036" cy="250"/>
          </a:xfrm>
        </p:grpSpPr>
        <p:sp>
          <p:nvSpPr>
            <p:cNvPr id="547846" name="Rectangle 6"/>
            <p:cNvSpPr>
              <a:spLocks noChangeArrowheads="1"/>
            </p:cNvSpPr>
            <p:nvPr/>
          </p:nvSpPr>
          <p:spPr bwMode="auto">
            <a:xfrm>
              <a:off x="3536" y="1588"/>
              <a:ext cx="1036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i="0" dirty="0">
                  <a:solidFill>
                    <a:srgbClr val="009900"/>
                  </a:solidFill>
                  <a:latin typeface="Times New Roman" pitchFamily="18" charset="0"/>
                </a:rPr>
                <a:t>X</a:t>
              </a:r>
              <a:r>
                <a:rPr lang="en-US" sz="2000" i="0" baseline="-25000" dirty="0">
                  <a:solidFill>
                    <a:srgbClr val="009900"/>
                  </a:solidFill>
                  <a:latin typeface="Times New Roman" pitchFamily="18" charset="0"/>
                </a:rPr>
                <a:t>3</a:t>
              </a:r>
              <a:r>
                <a:rPr lang="en-US" sz="2000" i="0" dirty="0">
                  <a:solidFill>
                    <a:srgbClr val="009900"/>
                  </a:solidFill>
                  <a:latin typeface="Times New Roman" pitchFamily="18" charset="0"/>
                </a:rPr>
                <a:t> _||_ X</a:t>
              </a:r>
              <a:r>
                <a:rPr lang="en-US" sz="2000" i="0" baseline="-25000" dirty="0">
                  <a:solidFill>
                    <a:srgbClr val="009900"/>
                  </a:solidFill>
                  <a:latin typeface="Times New Roman" pitchFamily="18" charset="0"/>
                </a:rPr>
                <a:t>1</a:t>
              </a:r>
              <a:r>
                <a:rPr lang="en-US" sz="2000" i="0" dirty="0">
                  <a:solidFill>
                    <a:srgbClr val="009900"/>
                  </a:solidFill>
                  <a:latin typeface="Times New Roman" pitchFamily="18" charset="0"/>
                </a:rPr>
                <a:t> | X</a:t>
              </a:r>
              <a:r>
                <a:rPr lang="en-US" sz="2000" i="0" baseline="-25000" dirty="0">
                  <a:solidFill>
                    <a:srgbClr val="009900"/>
                  </a:solidFill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547847" name="Line 7"/>
            <p:cNvSpPr>
              <a:spLocks noChangeShapeType="1"/>
            </p:cNvSpPr>
            <p:nvPr/>
          </p:nvSpPr>
          <p:spPr bwMode="auto">
            <a:xfrm>
              <a:off x="3824" y="1672"/>
              <a:ext cx="152" cy="12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47849" name="Rectangle 9"/>
          <p:cNvSpPr>
            <a:spLocks noChangeArrowheads="1"/>
          </p:cNvSpPr>
          <p:nvPr/>
        </p:nvSpPr>
        <p:spPr bwMode="auto">
          <a:xfrm>
            <a:off x="5355526" y="4732607"/>
            <a:ext cx="2246128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i="0" dirty="0">
                <a:solidFill>
                  <a:srgbClr val="009900"/>
                </a:solidFill>
                <a:latin typeface="Times New Roman" pitchFamily="18" charset="0"/>
              </a:rPr>
              <a:t>X</a:t>
            </a:r>
            <a:r>
              <a:rPr lang="en-US" sz="2000" i="0" baseline="-25000" dirty="0">
                <a:solidFill>
                  <a:srgbClr val="009900"/>
                </a:solidFill>
                <a:latin typeface="Times New Roman" pitchFamily="18" charset="0"/>
              </a:rPr>
              <a:t>3</a:t>
            </a:r>
            <a:r>
              <a:rPr lang="en-US" sz="2000" i="0" dirty="0">
                <a:solidFill>
                  <a:srgbClr val="009900"/>
                </a:solidFill>
                <a:latin typeface="Times New Roman" pitchFamily="18" charset="0"/>
              </a:rPr>
              <a:t> _||_ X</a:t>
            </a:r>
            <a:r>
              <a:rPr lang="en-US" sz="2000" i="0" baseline="-25000" dirty="0">
                <a:solidFill>
                  <a:srgbClr val="009900"/>
                </a:solidFill>
                <a:latin typeface="Times New Roman" pitchFamily="18" charset="0"/>
              </a:rPr>
              <a:t>1</a:t>
            </a:r>
            <a:r>
              <a:rPr lang="en-US" sz="2000" i="0" dirty="0">
                <a:solidFill>
                  <a:srgbClr val="009900"/>
                </a:solidFill>
                <a:latin typeface="Times New Roman" pitchFamily="18" charset="0"/>
              </a:rPr>
              <a:t> | </a:t>
            </a:r>
            <a:r>
              <a:rPr lang="en-US" sz="2000" i="0" dirty="0" smtClean="0">
                <a:solidFill>
                  <a:srgbClr val="009900"/>
                </a:solidFill>
                <a:latin typeface="Times New Roman" pitchFamily="18" charset="0"/>
              </a:rPr>
              <a:t>X</a:t>
            </a:r>
            <a:r>
              <a:rPr lang="en-US" sz="2000" i="0" baseline="-25000" dirty="0" smtClean="0">
                <a:solidFill>
                  <a:srgbClr val="009900"/>
                </a:solidFill>
                <a:latin typeface="Times New Roman" pitchFamily="18" charset="0"/>
              </a:rPr>
              <a:t>2</a:t>
            </a:r>
            <a:r>
              <a:rPr lang="en-US" sz="2000" i="0" dirty="0" smtClean="0">
                <a:solidFill>
                  <a:srgbClr val="FF0000"/>
                </a:solidFill>
                <a:latin typeface="Times New Roman" pitchFamily="18" charset="0"/>
              </a:rPr>
              <a:t>(set)</a:t>
            </a:r>
            <a:r>
              <a:rPr lang="en-US" sz="2000" i="0" dirty="0" smtClean="0">
                <a:solidFill>
                  <a:srgbClr val="009900"/>
                </a:solidFill>
                <a:latin typeface="Times New Roman" pitchFamily="18" charset="0"/>
              </a:rPr>
              <a:t> </a:t>
            </a:r>
            <a:endParaRPr lang="en-US" sz="2000" i="0" dirty="0">
              <a:solidFill>
                <a:srgbClr val="0099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7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784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24200" y="6229350"/>
            <a:ext cx="2895600" cy="457200"/>
          </a:xfrm>
          <a:noFill/>
        </p:spPr>
        <p:txBody>
          <a:bodyPr/>
          <a:lstStyle/>
          <a:p>
            <a:pPr algn="ctr"/>
            <a:fld id="{F6EA7271-FD28-460F-A7B5-1C40AB626488}" type="slidenum">
              <a:rPr lang="en-US" smtClean="0"/>
              <a:pPr algn="ctr"/>
              <a:t>14</a:t>
            </a:fld>
            <a:endParaRPr lang="en-US" smtClean="0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522288" y="173255"/>
            <a:ext cx="7772400" cy="1020545"/>
          </a:xfrm>
          <a:noFill/>
        </p:spPr>
        <p:txBody>
          <a:bodyPr lIns="90488" tIns="44450" rIns="90488" bIns="44450"/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Independence Equivalence Classes:</a:t>
            </a:r>
            <a:br>
              <a:rPr lang="en-US" sz="3200" dirty="0" smtClean="0">
                <a:solidFill>
                  <a:srgbClr val="FF0000"/>
                </a:solidFill>
                <a:latin typeface="Arial" charset="0"/>
                <a:cs typeface="Arial" charset="0"/>
              </a:rPr>
            </a:br>
            <a:r>
              <a:rPr lang="en-US" sz="32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Patterns</a:t>
            </a:r>
            <a:r>
              <a:rPr lang="en-US" sz="3200" dirty="0" smtClean="0">
                <a:latin typeface="Arial" charset="0"/>
                <a:cs typeface="Arial" charset="0"/>
              </a:rPr>
              <a:t> &amp; </a:t>
            </a:r>
            <a:r>
              <a:rPr lang="en-US" sz="32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PAGs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901825"/>
            <a:ext cx="7996238" cy="4221163"/>
          </a:xfrm>
          <a:noFill/>
        </p:spPr>
        <p:txBody>
          <a:bodyPr lIns="90488" tIns="44450" rIns="90488" bIns="44450"/>
          <a:lstStyle/>
          <a:p>
            <a:pPr marL="0" indent="3175">
              <a:buFontTx/>
              <a:buChar char="•"/>
            </a:pPr>
            <a:r>
              <a:rPr lang="en-US" sz="2800" dirty="0" smtClean="0">
                <a:latin typeface="Arial" charset="0"/>
                <a:cs typeface="Arial" charset="0"/>
              </a:rPr>
              <a:t> </a:t>
            </a:r>
            <a:r>
              <a:rPr lang="en-US" sz="2400" u="sng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Patterns</a:t>
            </a:r>
            <a:r>
              <a:rPr lang="en-US" sz="2400" u="sng" dirty="0" smtClean="0">
                <a:latin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cs typeface="Arial" charset="0"/>
              </a:rPr>
              <a:t>(</a:t>
            </a:r>
            <a:r>
              <a:rPr lang="en-US" sz="2400" dirty="0" err="1" smtClean="0">
                <a:latin typeface="Arial" charset="0"/>
                <a:cs typeface="Arial" charset="0"/>
              </a:rPr>
              <a:t>Verma</a:t>
            </a:r>
            <a:r>
              <a:rPr lang="en-US" sz="2400" dirty="0" smtClean="0">
                <a:latin typeface="Arial" charset="0"/>
                <a:cs typeface="Arial" charset="0"/>
              </a:rPr>
              <a:t> and Pearl, 1990): graphical representation of d-separation equivalence among models with no latent common causes (i.e., causally sufficient models)</a:t>
            </a:r>
            <a:endParaRPr lang="en-US" sz="2800" dirty="0" smtClean="0">
              <a:latin typeface="Arial" charset="0"/>
              <a:cs typeface="Arial" charset="0"/>
            </a:endParaRPr>
          </a:p>
          <a:p>
            <a:pPr marL="0" indent="3175">
              <a:buFontTx/>
              <a:buNone/>
            </a:pPr>
            <a:endParaRPr lang="en-US" sz="2800" dirty="0" smtClean="0">
              <a:latin typeface="Arial" charset="0"/>
              <a:cs typeface="Arial" charset="0"/>
            </a:endParaRPr>
          </a:p>
          <a:p>
            <a:pPr marL="0" indent="3175">
              <a:buFontTx/>
              <a:buChar char="•"/>
            </a:pPr>
            <a:r>
              <a:rPr lang="en-US" sz="2800" dirty="0" smtClean="0">
                <a:latin typeface="Arial" charset="0"/>
                <a:cs typeface="Arial" charset="0"/>
              </a:rPr>
              <a:t> </a:t>
            </a:r>
            <a:r>
              <a:rPr lang="en-US" sz="2400" u="sng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PAGs</a:t>
            </a:r>
            <a:r>
              <a:rPr lang="en-US" sz="2400" dirty="0" smtClean="0">
                <a:latin typeface="Arial" charset="0"/>
                <a:cs typeface="Arial" charset="0"/>
              </a:rPr>
              <a:t>: (Richardson 1994) graphical representation of a d-separation equivalence class that includes models with</a:t>
            </a:r>
            <a:r>
              <a:rPr lang="en-US" sz="2400" i="1" dirty="0" smtClean="0">
                <a:latin typeface="Arial" charset="0"/>
                <a:cs typeface="Arial" charset="0"/>
              </a:rPr>
              <a:t> latent common causes</a:t>
            </a:r>
            <a:r>
              <a:rPr lang="en-US" sz="2400" dirty="0" smtClean="0">
                <a:latin typeface="Arial" charset="0"/>
                <a:cs typeface="Arial" charset="0"/>
              </a:rPr>
              <a:t> and </a:t>
            </a:r>
            <a:r>
              <a:rPr lang="en-US" sz="2400" i="1" dirty="0" smtClean="0">
                <a:latin typeface="Arial" charset="0"/>
                <a:cs typeface="Arial" charset="0"/>
              </a:rPr>
              <a:t>sample selection bias</a:t>
            </a:r>
            <a:r>
              <a:rPr lang="en-US" sz="2400" dirty="0" smtClean="0">
                <a:latin typeface="Arial" charset="0"/>
                <a:cs typeface="Arial" charset="0"/>
              </a:rPr>
              <a:t> that are Markov equivalent over a set of measured variables </a:t>
            </a:r>
            <a:r>
              <a:rPr lang="en-US" sz="2400" b="1" dirty="0" smtClean="0">
                <a:latin typeface="Arial" charset="0"/>
                <a:cs typeface="Arial" charset="0"/>
              </a:rPr>
              <a:t>X</a:t>
            </a:r>
            <a:r>
              <a:rPr lang="en-US" sz="2400" dirty="0" smtClean="0">
                <a:latin typeface="Arial" charset="0"/>
                <a:cs typeface="Arial" charset="0"/>
              </a:rPr>
              <a:t> </a:t>
            </a:r>
            <a:endParaRPr lang="en-US" sz="2800" i="1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3124200" y="6229350"/>
            <a:ext cx="2895600" cy="457200"/>
          </a:xfrm>
          <a:noFill/>
        </p:spPr>
        <p:txBody>
          <a:bodyPr/>
          <a:lstStyle/>
          <a:p>
            <a:pPr algn="ctr"/>
            <a:fld id="{8EC5E6D1-80E7-495C-9F4C-08686C70AC5F}" type="slidenum">
              <a:rPr lang="en-US" smtClean="0"/>
              <a:pPr algn="ctr"/>
              <a:t>15</a:t>
            </a:fld>
            <a:endParaRPr lang="en-US" smtClean="0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>
          <a:xfrm>
            <a:off x="550863" y="0"/>
            <a:ext cx="7772400" cy="744538"/>
          </a:xfrm>
          <a:noFill/>
        </p:spPr>
        <p:txBody>
          <a:bodyPr lIns="90488" tIns="44450" rIns="90488" bIns="44450"/>
          <a:lstStyle/>
          <a:p>
            <a:pPr algn="ctr"/>
            <a:r>
              <a:rPr lang="en-US" sz="3200" dirty="0" smtClean="0">
                <a:latin typeface="Arial" charset="0"/>
                <a:cs typeface="Arial" charset="0"/>
              </a:rPr>
              <a:t>Patterns</a:t>
            </a:r>
            <a:endParaRPr lang="en-US" sz="320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18434" name="Object 3">
            <a:hlinkClick r:id="" action="ppaction://ole?verb=0"/>
          </p:cNvPr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11059323"/>
              </p:ext>
            </p:extLst>
          </p:nvPr>
        </p:nvGraphicFramePr>
        <p:xfrm>
          <a:off x="1521594" y="1401278"/>
          <a:ext cx="5943600" cy="2971800"/>
        </p:xfrm>
        <a:graphic>
          <a:graphicData uri="http://schemas.openxmlformats.org/presentationml/2006/ole">
            <p:oleObj spid="_x0000_s25655" name="Picture" r:id="rId4" imgW="4505960" imgH="2039620" progId="Word.Picture.8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6216086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8E45-01A0-44C6-9D70-8F432F7FA264}" type="slidenum">
              <a:rPr lang="en-US"/>
              <a:pPr/>
              <a:t>16</a:t>
            </a:fld>
            <a:endParaRPr lang="en-US"/>
          </a:p>
        </p:txBody>
      </p:sp>
      <p:sp>
        <p:nvSpPr>
          <p:cNvPr id="400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74980" y="320040"/>
            <a:ext cx="7772400" cy="640080"/>
          </a:xfrm>
          <a:noFill/>
          <a:ln/>
          <a:extLs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pPr algn="ctr"/>
            <a:r>
              <a:rPr lang="en-US" sz="3200" dirty="0">
                <a:latin typeface="Arial" pitchFamily="34" charset="0"/>
                <a:cs typeface="Arial" pitchFamily="34" charset="0"/>
              </a:rPr>
              <a:t>Patterns: What the Edges Mean</a:t>
            </a:r>
            <a:r>
              <a:rPr lang="en-US" sz="3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graphicFrame>
        <p:nvGraphicFramePr>
          <p:cNvPr id="400387" name="Object 3">
            <a:hlinkClick r:id="" action="ppaction://ole?verb=0"/>
          </p:cNvPr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523911410"/>
              </p:ext>
            </p:extLst>
          </p:nvPr>
        </p:nvGraphicFramePr>
        <p:xfrm>
          <a:off x="990600" y="2209800"/>
          <a:ext cx="7126288" cy="3609975"/>
        </p:xfrm>
        <a:graphic>
          <a:graphicData uri="http://schemas.openxmlformats.org/presentationml/2006/ole">
            <p:oleObj spid="_x0000_s31768" name="Picture" r:id="rId4" imgW="5781960" imgH="3182040" progId="Word.Picture.8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8401624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3124200" y="6229350"/>
            <a:ext cx="2895600" cy="457200"/>
          </a:xfrm>
          <a:noFill/>
        </p:spPr>
        <p:txBody>
          <a:bodyPr/>
          <a:lstStyle/>
          <a:p>
            <a:pPr algn="ctr"/>
            <a:fld id="{B68294E6-744E-4D47-8434-9F383B08E665}" type="slidenum">
              <a:rPr lang="en-US" smtClean="0"/>
              <a:pPr algn="ctr"/>
              <a:t>17</a:t>
            </a:fld>
            <a:endParaRPr lang="en-US" smtClean="0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>
          <a:xfrm>
            <a:off x="520700" y="254000"/>
            <a:ext cx="7772400" cy="889000"/>
          </a:xfrm>
          <a:noFill/>
        </p:spPr>
        <p:txBody>
          <a:bodyPr lIns="90488" tIns="44450" rIns="90488" bIns="44450"/>
          <a:lstStyle/>
          <a:p>
            <a:r>
              <a:rPr lang="en-US" smtClean="0">
                <a:latin typeface="Arial" charset="0"/>
                <a:cs typeface="Arial" charset="0"/>
              </a:rPr>
              <a:t>Patterns</a:t>
            </a:r>
            <a:endParaRPr lang="en-US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19458" name="Object 3">
            <a:hlinkClick r:id="" action="ppaction://ole?verb=0"/>
          </p:cNvPr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537192766"/>
              </p:ext>
            </p:extLst>
          </p:nvPr>
        </p:nvGraphicFramePr>
        <p:xfrm>
          <a:off x="2108200" y="1762225"/>
          <a:ext cx="5041900" cy="4051300"/>
        </p:xfrm>
        <a:graphic>
          <a:graphicData uri="http://schemas.openxmlformats.org/presentationml/2006/ole">
            <p:oleObj spid="_x0000_s26679" name="Picture" r:id="rId4" imgW="3790950" imgH="3048000" progId="Word.Document.8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33934921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C8EB1FA-E58E-4171-868B-A4BFA50C9E48}" type="slidenum">
              <a:rPr lang="en-US"/>
              <a:pPr/>
              <a:t>18</a:t>
            </a:fld>
            <a:endParaRPr lang="en-US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74625"/>
            <a:ext cx="7772400" cy="736600"/>
          </a:xfrm>
        </p:spPr>
        <p:txBody>
          <a:bodyPr/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Tetrad Demo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031316" y="1499814"/>
            <a:ext cx="7718238" cy="1666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Load Session: patterns1.tet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Change Graph3 minimally to reduce number of equivalent DAGs maximally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endParaRPr kumimoji="1" lang="en-US" sz="2000" i="0" dirty="0" smtClean="0">
              <a:solidFill>
                <a:srgbClr val="000000"/>
              </a:solidFill>
            </a:endParaRP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Compute the DAGs that are equivalent to your original 3 variable DAG</a:t>
            </a:r>
            <a:endParaRPr kumimoji="1" lang="en-US" sz="2000" i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6679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3124200" y="6229350"/>
            <a:ext cx="2895600" cy="457200"/>
          </a:xfrm>
          <a:noFill/>
        </p:spPr>
        <p:txBody>
          <a:bodyPr/>
          <a:lstStyle/>
          <a:p>
            <a:pPr algn="ctr"/>
            <a:fld id="{E95EBAEA-EF5F-486E-9FCF-F766397685EC}" type="slidenum">
              <a:rPr lang="en-US" smtClean="0"/>
              <a:pPr algn="ctr"/>
              <a:t>19</a:t>
            </a:fld>
            <a:endParaRPr lang="en-US" dirty="0" smtClean="0"/>
          </a:p>
        </p:txBody>
      </p:sp>
      <p:sp>
        <p:nvSpPr>
          <p:cNvPr id="17415" name="Rectangle 2"/>
          <p:cNvSpPr>
            <a:spLocks noChangeArrowheads="1"/>
          </p:cNvSpPr>
          <p:nvPr/>
        </p:nvSpPr>
        <p:spPr bwMode="auto">
          <a:xfrm>
            <a:off x="403225" y="144379"/>
            <a:ext cx="8343900" cy="6948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 anchor="b"/>
          <a:lstStyle/>
          <a:p>
            <a:pPr algn="ctr"/>
            <a:r>
              <a:rPr kumimoji="1" lang="en-US" sz="2800" i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Constraint Based Search</a:t>
            </a:r>
            <a:endParaRPr kumimoji="1" lang="en-US" sz="3200" i="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2676525" y="4638677"/>
            <a:ext cx="2974975" cy="1373188"/>
            <a:chOff x="1878" y="2876"/>
            <a:chExt cx="1874" cy="865"/>
          </a:xfrm>
        </p:grpSpPr>
        <p:sp>
          <p:nvSpPr>
            <p:cNvPr id="17425" name="Text Box 5"/>
            <p:cNvSpPr txBox="1">
              <a:spLocks noChangeArrowheads="1"/>
            </p:cNvSpPr>
            <p:nvPr/>
          </p:nvSpPr>
          <p:spPr bwMode="auto">
            <a:xfrm>
              <a:off x="1878" y="3344"/>
              <a:ext cx="1874" cy="397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i="0" dirty="0"/>
                <a:t>Background Knowledge</a:t>
              </a:r>
            </a:p>
            <a:p>
              <a:pPr algn="ctr">
                <a:spcBef>
                  <a:spcPct val="50000"/>
                </a:spcBef>
              </a:pPr>
              <a:r>
                <a:rPr lang="en-US" sz="1400" i="0" dirty="0" smtClean="0"/>
                <a:t>e.g.,  </a:t>
              </a:r>
              <a:r>
                <a:rPr lang="en-US" sz="1400" i="0" dirty="0"/>
                <a:t>X</a:t>
              </a:r>
              <a:r>
                <a:rPr lang="en-US" sz="1400" i="0" baseline="-25000" dirty="0"/>
                <a:t>2</a:t>
              </a:r>
              <a:r>
                <a:rPr lang="en-US" sz="1400" i="0" dirty="0"/>
                <a:t> </a:t>
              </a:r>
              <a:r>
                <a:rPr lang="en-US" sz="1400" i="0" dirty="0" smtClean="0"/>
                <a:t>prior in time to X</a:t>
              </a:r>
              <a:r>
                <a:rPr lang="en-US" sz="1400" i="0" baseline="-25000" dirty="0" smtClean="0"/>
                <a:t>3</a:t>
              </a:r>
              <a:endParaRPr lang="en-US" sz="1400" i="0" baseline="-25000" dirty="0"/>
            </a:p>
          </p:txBody>
        </p:sp>
        <p:sp>
          <p:nvSpPr>
            <p:cNvPr id="17426" name="Line 6"/>
            <p:cNvSpPr>
              <a:spLocks noChangeShapeType="1"/>
            </p:cNvSpPr>
            <p:nvPr/>
          </p:nvSpPr>
          <p:spPr bwMode="auto">
            <a:xfrm flipH="1" flipV="1">
              <a:off x="2776" y="2876"/>
              <a:ext cx="21" cy="434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887413" y="3390900"/>
            <a:ext cx="1819275" cy="390525"/>
            <a:chOff x="1164" y="3390"/>
            <a:chExt cx="672" cy="246"/>
          </a:xfrm>
        </p:grpSpPr>
        <p:sp>
          <p:nvSpPr>
            <p:cNvPr id="17423" name="Line 8"/>
            <p:cNvSpPr>
              <a:spLocks noChangeShapeType="1"/>
            </p:cNvSpPr>
            <p:nvPr/>
          </p:nvSpPr>
          <p:spPr bwMode="auto">
            <a:xfrm>
              <a:off x="1164" y="3390"/>
              <a:ext cx="672" cy="24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24" name="Line 9"/>
            <p:cNvSpPr>
              <a:spLocks noChangeShapeType="1"/>
            </p:cNvSpPr>
            <p:nvPr/>
          </p:nvSpPr>
          <p:spPr bwMode="auto">
            <a:xfrm flipH="1">
              <a:off x="1164" y="3390"/>
              <a:ext cx="672" cy="24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7418" name="Group 17"/>
          <p:cNvGrpSpPr>
            <a:grpSpLocks/>
          </p:cNvGrpSpPr>
          <p:nvPr/>
        </p:nvGrpSpPr>
        <p:grpSpPr bwMode="auto">
          <a:xfrm>
            <a:off x="6057900" y="1672430"/>
            <a:ext cx="3008312" cy="3827463"/>
            <a:chOff x="3755" y="1042"/>
            <a:chExt cx="1895" cy="2411"/>
          </a:xfrm>
        </p:grpSpPr>
        <p:graphicFrame>
          <p:nvGraphicFramePr>
            <p:cNvPr id="17412" name="Object 3">
              <a:hlinkClick r:id="" action="ppaction://ole?verb=0"/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="" xmlns:p14="http://schemas.microsoft.com/office/powerpoint/2010/main" val="1303369054"/>
                </p:ext>
              </p:extLst>
            </p:nvPr>
          </p:nvGraphicFramePr>
          <p:xfrm>
            <a:off x="3755" y="2835"/>
            <a:ext cx="1167" cy="618"/>
          </p:xfrm>
          <a:graphic>
            <a:graphicData uri="http://schemas.openxmlformats.org/presentationml/2006/ole">
              <p:oleObj spid="_x0000_s27846" name="Picture" r:id="rId3" imgW="1981080" imgH="905400" progId="Word.Picture.8">
                <p:embed/>
              </p:oleObj>
            </a:graphicData>
          </a:graphic>
        </p:graphicFrame>
        <p:grpSp>
          <p:nvGrpSpPr>
            <p:cNvPr id="17419" name="Group 14"/>
            <p:cNvGrpSpPr>
              <a:grpSpLocks/>
            </p:cNvGrpSpPr>
            <p:nvPr/>
          </p:nvGrpSpPr>
          <p:grpSpPr bwMode="auto">
            <a:xfrm>
              <a:off x="3816" y="1042"/>
              <a:ext cx="1834" cy="1846"/>
              <a:chOff x="3816" y="1042"/>
              <a:chExt cx="1834" cy="1846"/>
            </a:xfrm>
          </p:grpSpPr>
          <p:graphicFrame>
            <p:nvGraphicFramePr>
              <p:cNvPr id="17413" name="Object 10"/>
              <p:cNvGraphicFramePr>
                <a:graphicFrameLocks noChangeAspect="1"/>
              </p:cNvGraphicFramePr>
              <p:nvPr/>
            </p:nvGraphicFramePr>
            <p:xfrm>
              <a:off x="4615" y="1042"/>
              <a:ext cx="1035" cy="1121"/>
            </p:xfrm>
            <a:graphic>
              <a:graphicData uri="http://schemas.openxmlformats.org/presentationml/2006/ole">
                <p:oleObj spid="_x0000_s27847" name="Picture" r:id="rId4" imgW="1152144" imgH="1248156" progId="Word.Picture.8">
                  <p:embed/>
                </p:oleObj>
              </a:graphicData>
            </a:graphic>
          </p:graphicFrame>
          <p:sp>
            <p:nvSpPr>
              <p:cNvPr id="17420" name="Line 11"/>
              <p:cNvSpPr>
                <a:spLocks noChangeShapeType="1"/>
              </p:cNvSpPr>
              <p:nvPr/>
            </p:nvSpPr>
            <p:spPr bwMode="auto">
              <a:xfrm>
                <a:off x="4178" y="2395"/>
                <a:ext cx="28" cy="49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21" name="Text Box 12"/>
              <p:cNvSpPr txBox="1">
                <a:spLocks noChangeArrowheads="1"/>
              </p:cNvSpPr>
              <p:nvPr/>
            </p:nvSpPr>
            <p:spPr bwMode="auto">
              <a:xfrm>
                <a:off x="3816" y="2045"/>
                <a:ext cx="840" cy="334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400" i="0"/>
                  <a:t>Statistical Inference</a:t>
                </a:r>
              </a:p>
            </p:txBody>
          </p:sp>
          <p:sp>
            <p:nvSpPr>
              <p:cNvPr id="17422" name="Line 13"/>
              <p:cNvSpPr>
                <a:spLocks noChangeShapeType="1"/>
              </p:cNvSpPr>
              <p:nvPr/>
            </p:nvSpPr>
            <p:spPr bwMode="auto">
              <a:xfrm flipH="1">
                <a:off x="4243" y="1710"/>
                <a:ext cx="392" cy="30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aphicFrame>
        <p:nvGraphicFramePr>
          <p:cNvPr id="472079" name="Object 15">
            <a:hlinkClick r:id="" action="ppaction://ole?verb=0"/>
          </p:cNvPr>
          <p:cNvGraphicFramePr>
            <a:graphicFrameLocks/>
          </p:cNvGraphicFramePr>
          <p:nvPr/>
        </p:nvGraphicFramePr>
        <p:xfrm>
          <a:off x="347663" y="1790700"/>
          <a:ext cx="5603875" cy="3086100"/>
        </p:xfrm>
        <a:graphic>
          <a:graphicData uri="http://schemas.openxmlformats.org/presentationml/2006/ole">
            <p:oleObj spid="_x0000_s27848" name="Picture" r:id="rId5" imgW="5990844" imgH="2848356" progId="Word.Picture.8">
              <p:embed/>
            </p:oleObj>
          </a:graphicData>
        </a:graphic>
      </p:graphicFrame>
      <p:graphicFrame>
        <p:nvGraphicFramePr>
          <p:cNvPr id="472082" name="Object 18">
            <a:hlinkClick r:id="" action="ppaction://ole?verb=0"/>
          </p:cNvPr>
          <p:cNvGraphicFramePr>
            <a:graphicFrameLocks/>
          </p:cNvGraphicFramePr>
          <p:nvPr/>
        </p:nvGraphicFramePr>
        <p:xfrm>
          <a:off x="3392488" y="2998788"/>
          <a:ext cx="3003550" cy="1538287"/>
        </p:xfrm>
        <a:graphic>
          <a:graphicData uri="http://schemas.openxmlformats.org/presentationml/2006/ole">
            <p:oleObj spid="_x0000_s27849" name="Picture" r:id="rId6" imgW="3213100" imgH="1422400" progId="Word.Picture.8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17129837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2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2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92125" y="190500"/>
            <a:ext cx="7772400" cy="655638"/>
          </a:xfrm>
        </p:spPr>
        <p:txBody>
          <a:bodyPr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Outline</a:t>
            </a:r>
            <a:endParaRPr lang="en-US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29699" name="Rectangle 4"/>
          <p:cNvSpPr>
            <a:spLocks noChangeArrowheads="1"/>
          </p:cNvSpPr>
          <p:nvPr/>
        </p:nvSpPr>
        <p:spPr bwMode="auto">
          <a:xfrm>
            <a:off x="588963" y="2068514"/>
            <a:ext cx="8157472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kumimoji="1" lang="en-US" sz="3200" i="0">
              <a:solidFill>
                <a:srgbClr val="009900"/>
              </a:solidFill>
              <a:latin typeface="Tahoma" pitchFamily="34" charset="0"/>
            </a:endParaRPr>
          </a:p>
        </p:txBody>
      </p:sp>
      <p:sp>
        <p:nvSpPr>
          <p:cNvPr id="29700" name="Rectangle 5"/>
          <p:cNvSpPr>
            <a:spLocks noChangeArrowheads="1"/>
          </p:cNvSpPr>
          <p:nvPr/>
        </p:nvSpPr>
        <p:spPr bwMode="auto">
          <a:xfrm>
            <a:off x="260350" y="1392238"/>
            <a:ext cx="8591550" cy="487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  <a:spcBef>
                <a:spcPct val="20000"/>
              </a:spcBef>
            </a:pPr>
            <a:r>
              <a:rPr kumimoji="1" lang="en-US" sz="2000" i="0" dirty="0" smtClean="0">
                <a:solidFill>
                  <a:srgbClr val="000000"/>
                </a:solidFill>
              </a:rPr>
              <a:t>Search I: Causal Bayes Nets</a:t>
            </a:r>
            <a:endParaRPr kumimoji="1" lang="en-US" sz="2000" i="0" dirty="0">
              <a:solidFill>
                <a:srgbClr val="000000"/>
              </a:solidFill>
            </a:endParaRPr>
          </a:p>
          <a:p>
            <a:pPr marL="914400" lvl="1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Bridge Principles:  </a:t>
            </a:r>
            <a:br>
              <a:rPr kumimoji="1" lang="en-US" sz="2000" i="0" dirty="0" smtClean="0">
                <a:solidFill>
                  <a:srgbClr val="000000"/>
                </a:solidFill>
              </a:rPr>
            </a:br>
            <a:r>
              <a:rPr kumimoji="1" lang="en-US" sz="2000" i="0" dirty="0" smtClean="0">
                <a:solidFill>
                  <a:srgbClr val="000000"/>
                </a:solidFill>
              </a:rPr>
              <a:t>        </a:t>
            </a:r>
            <a:r>
              <a:rPr kumimoji="1" lang="en-US" sz="2000" i="0" dirty="0" smtClean="0">
                <a:solidFill>
                  <a:srgbClr val="FF0000"/>
                </a:solidFill>
              </a:rPr>
              <a:t>Causal Structure </a:t>
            </a:r>
            <a:r>
              <a:rPr kumimoji="1" lang="en-US" sz="2000" i="0" dirty="0" smtClean="0">
                <a:solidFill>
                  <a:srgbClr val="000000"/>
                </a:solidFill>
                <a:sym typeface="Wingdings" pitchFamily="2" charset="2"/>
              </a:rPr>
              <a:t> </a:t>
            </a:r>
            <a:r>
              <a:rPr kumimoji="1" lang="en-US" sz="2000" i="0" dirty="0" smtClean="0">
                <a:solidFill>
                  <a:srgbClr val="00AE00"/>
                </a:solidFill>
                <a:sym typeface="Wingdings" pitchFamily="2" charset="2"/>
              </a:rPr>
              <a:t>Testable Statistical Constraints</a:t>
            </a:r>
          </a:p>
          <a:p>
            <a:pPr marL="914400" lvl="1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ym typeface="Wingdings" pitchFamily="2" charset="2"/>
              </a:rPr>
              <a:t>Equivalence Classes</a:t>
            </a:r>
          </a:p>
          <a:p>
            <a:pPr marL="914400" lvl="1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ym typeface="Wingdings" pitchFamily="2" charset="2"/>
              </a:rPr>
              <a:t>Pattern Search</a:t>
            </a:r>
          </a:p>
          <a:p>
            <a:pPr marL="914400" lvl="1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ym typeface="Wingdings" pitchFamily="2" charset="2"/>
              </a:rPr>
              <a:t>PAG Search</a:t>
            </a:r>
          </a:p>
          <a:p>
            <a:pPr marL="914400" lvl="1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ym typeface="Wingdings" pitchFamily="2" charset="2"/>
              </a:rPr>
              <a:t>Variants</a:t>
            </a:r>
          </a:p>
          <a:p>
            <a:pPr marL="914400" lvl="1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ym typeface="Wingdings" pitchFamily="2" charset="2"/>
              </a:rPr>
              <a:t>Simulation Studies on the Tetrad workbench</a:t>
            </a:r>
            <a:endParaRPr kumimoji="1" lang="en-US" sz="2000" i="0" dirty="0"/>
          </a:p>
        </p:txBody>
      </p:sp>
      <p:sp>
        <p:nvSpPr>
          <p:cNvPr id="2970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EEE61E5-EF4E-4B92-A5D7-C5EA66DAB990}" type="slidenum">
              <a:rPr lang="en-US" smtClean="0"/>
              <a:pPr/>
              <a:t>2</a:t>
            </a:fld>
            <a:endParaRPr lang="en-US" smtClean="0"/>
          </a:p>
        </p:txBody>
      </p:sp>
    </p:spTree>
    <p:extLst>
      <p:ext uri="{BB962C8B-B14F-4D97-AF65-F5344CB8AC3E}">
        <p14:creationId xmlns="" xmlns:p14="http://schemas.microsoft.com/office/powerpoint/2010/main" val="16258033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3124200" y="6229350"/>
            <a:ext cx="2895600" cy="457200"/>
          </a:xfrm>
          <a:noFill/>
        </p:spPr>
        <p:txBody>
          <a:bodyPr/>
          <a:lstStyle/>
          <a:p>
            <a:pPr algn="ctr"/>
            <a:fld id="{E95EBAEA-EF5F-486E-9FCF-F766397685EC}" type="slidenum">
              <a:rPr lang="en-US" smtClean="0"/>
              <a:pPr algn="ctr"/>
              <a:t>20</a:t>
            </a:fld>
            <a:endParaRPr lang="en-US" dirty="0" smtClean="0"/>
          </a:p>
        </p:txBody>
      </p:sp>
      <p:sp>
        <p:nvSpPr>
          <p:cNvPr id="17415" name="Rectangle 2"/>
          <p:cNvSpPr>
            <a:spLocks noChangeArrowheads="1"/>
          </p:cNvSpPr>
          <p:nvPr/>
        </p:nvSpPr>
        <p:spPr bwMode="auto">
          <a:xfrm>
            <a:off x="403225" y="86628"/>
            <a:ext cx="8343900" cy="6035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 anchor="b"/>
          <a:lstStyle/>
          <a:p>
            <a:pPr algn="ctr"/>
            <a:r>
              <a:rPr kumimoji="1" lang="en-US" sz="2800" i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Score Based Search</a:t>
            </a:r>
            <a:endParaRPr kumimoji="1" lang="en-US" sz="3200" i="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425" name="Text Box 5"/>
          <p:cNvSpPr txBox="1">
            <a:spLocks noChangeArrowheads="1"/>
          </p:cNvSpPr>
          <p:nvPr/>
        </p:nvSpPr>
        <p:spPr bwMode="auto">
          <a:xfrm>
            <a:off x="5656262" y="5499216"/>
            <a:ext cx="2974975" cy="6302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i="0" dirty="0"/>
              <a:t>Background Knowledge</a:t>
            </a:r>
          </a:p>
          <a:p>
            <a:pPr algn="ctr">
              <a:spcBef>
                <a:spcPct val="50000"/>
              </a:spcBef>
            </a:pPr>
            <a:r>
              <a:rPr lang="en-US" sz="1400" i="0" dirty="0" smtClean="0"/>
              <a:t>e.g.,  </a:t>
            </a:r>
            <a:r>
              <a:rPr lang="en-US" sz="1400" i="0" dirty="0"/>
              <a:t>X</a:t>
            </a:r>
            <a:r>
              <a:rPr lang="en-US" sz="1400" i="0" baseline="-25000" dirty="0"/>
              <a:t>2</a:t>
            </a:r>
            <a:r>
              <a:rPr lang="en-US" sz="1400" i="0" dirty="0"/>
              <a:t> </a:t>
            </a:r>
            <a:r>
              <a:rPr lang="en-US" sz="1400" i="0" dirty="0" smtClean="0"/>
              <a:t>prior in time to X</a:t>
            </a:r>
            <a:r>
              <a:rPr lang="en-US" sz="1400" i="0" baseline="-25000" dirty="0" smtClean="0"/>
              <a:t>3</a:t>
            </a:r>
            <a:endParaRPr lang="en-US" sz="1400" i="0" baseline="-25000" dirty="0"/>
          </a:p>
        </p:txBody>
      </p:sp>
      <p:graphicFrame>
        <p:nvGraphicFramePr>
          <p:cNvPr id="17413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657422105"/>
              </p:ext>
            </p:extLst>
          </p:nvPr>
        </p:nvGraphicFramePr>
        <p:xfrm>
          <a:off x="5656262" y="1672430"/>
          <a:ext cx="1643063" cy="1779588"/>
        </p:xfrm>
        <a:graphic>
          <a:graphicData uri="http://schemas.openxmlformats.org/presentationml/2006/ole">
            <p:oleObj spid="_x0000_s28866" name="Picture" r:id="rId3" imgW="1152360" imgH="1247760" progId="Word.Picture.8">
              <p:embed/>
            </p:oleObj>
          </a:graphicData>
        </a:graphic>
      </p:graphicFrame>
      <p:sp>
        <p:nvSpPr>
          <p:cNvPr id="17420" name="Line 11"/>
          <p:cNvSpPr>
            <a:spLocks noChangeShapeType="1"/>
          </p:cNvSpPr>
          <p:nvPr/>
        </p:nvSpPr>
        <p:spPr bwMode="auto">
          <a:xfrm>
            <a:off x="3630078" y="2927689"/>
            <a:ext cx="807168" cy="73874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21" name="Text Box 12"/>
          <p:cNvSpPr txBox="1">
            <a:spLocks noChangeArrowheads="1"/>
          </p:cNvSpPr>
          <p:nvPr/>
        </p:nvSpPr>
        <p:spPr bwMode="auto">
          <a:xfrm>
            <a:off x="3908425" y="3666429"/>
            <a:ext cx="1333500" cy="30777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i="0" dirty="0" smtClean="0">
                <a:solidFill>
                  <a:srgbClr val="00AE00"/>
                </a:solidFill>
              </a:rPr>
              <a:t>Model Score</a:t>
            </a:r>
            <a:endParaRPr lang="en-US" sz="1400" i="0" dirty="0">
              <a:solidFill>
                <a:srgbClr val="00AE00"/>
              </a:solidFill>
            </a:endParaRPr>
          </a:p>
        </p:txBody>
      </p:sp>
      <p:sp>
        <p:nvSpPr>
          <p:cNvPr id="17422" name="Line 13"/>
          <p:cNvSpPr>
            <a:spLocks noChangeShapeType="1"/>
          </p:cNvSpPr>
          <p:nvPr/>
        </p:nvSpPr>
        <p:spPr bwMode="auto">
          <a:xfrm flipH="1">
            <a:off x="5077408" y="3118585"/>
            <a:ext cx="716999" cy="54784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472079" name="Object 15">
            <a:hlinkClick r:id="" action="ppaction://ole?verb=0"/>
          </p:cNvPr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65373635"/>
              </p:ext>
            </p:extLst>
          </p:nvPr>
        </p:nvGraphicFramePr>
        <p:xfrm>
          <a:off x="2207478" y="942181"/>
          <a:ext cx="2086459" cy="2029618"/>
        </p:xfrm>
        <a:graphic>
          <a:graphicData uri="http://schemas.openxmlformats.org/presentationml/2006/ole">
            <p:oleObj spid="_x0000_s28867" name="Picture" r:id="rId4" imgW="3601080" imgH="2848320" progId="Word.Picture.8">
              <p:embed/>
            </p:oleObj>
          </a:graphicData>
        </a:graphic>
      </p:graphicFrame>
      <p:graphicFrame>
        <p:nvGraphicFramePr>
          <p:cNvPr id="19" name="Object 15">
            <a:hlinkClick r:id="" action="ppaction://ole?verb=0"/>
          </p:cNvPr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888220097"/>
              </p:ext>
            </p:extLst>
          </p:nvPr>
        </p:nvGraphicFramePr>
        <p:xfrm>
          <a:off x="403225" y="2805509"/>
          <a:ext cx="2086459" cy="2029618"/>
        </p:xfrm>
        <a:graphic>
          <a:graphicData uri="http://schemas.openxmlformats.org/presentationml/2006/ole">
            <p:oleObj spid="_x0000_s28868" name="Picture" r:id="rId5" imgW="3601080" imgH="2848320" progId="Word.Picture.8">
              <p:embed/>
            </p:oleObj>
          </a:graphicData>
        </a:graphic>
      </p:graphicFrame>
      <p:graphicFrame>
        <p:nvGraphicFramePr>
          <p:cNvPr id="20" name="Object 15">
            <a:hlinkClick r:id="" action="ppaction://ole?verb=0"/>
          </p:cNvPr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478580016"/>
              </p:ext>
            </p:extLst>
          </p:nvPr>
        </p:nvGraphicFramePr>
        <p:xfrm>
          <a:off x="2990674" y="4574584"/>
          <a:ext cx="2085975" cy="1181100"/>
        </p:xfrm>
        <a:graphic>
          <a:graphicData uri="http://schemas.openxmlformats.org/presentationml/2006/ole">
            <p:oleObj spid="_x0000_s28869" name="Picture" r:id="rId6" imgW="3601080" imgH="1658160" progId="Word.Picture.8">
              <p:embed/>
            </p:oleObj>
          </a:graphicData>
        </a:graphic>
      </p:graphicFrame>
      <p:sp>
        <p:nvSpPr>
          <p:cNvPr id="21" name="Line 11"/>
          <p:cNvSpPr>
            <a:spLocks noChangeShapeType="1"/>
          </p:cNvSpPr>
          <p:nvPr/>
        </p:nvSpPr>
        <p:spPr bwMode="auto">
          <a:xfrm>
            <a:off x="2446171" y="3815106"/>
            <a:ext cx="1462254" cy="521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" name="Line 11"/>
          <p:cNvSpPr>
            <a:spLocks noChangeShapeType="1"/>
          </p:cNvSpPr>
          <p:nvPr/>
        </p:nvSpPr>
        <p:spPr bwMode="auto">
          <a:xfrm flipV="1">
            <a:off x="4033662" y="3974207"/>
            <a:ext cx="541513" cy="60037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705210" y="2059633"/>
            <a:ext cx="3919307" cy="3439583"/>
            <a:chOff x="705210" y="2059633"/>
            <a:chExt cx="3919307" cy="3439583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3192242" y="5303953"/>
              <a:ext cx="1432275" cy="195263"/>
              <a:chOff x="704" y="3390"/>
              <a:chExt cx="672" cy="246"/>
            </a:xfrm>
          </p:grpSpPr>
          <p:sp>
            <p:nvSpPr>
              <p:cNvPr id="17423" name="Line 8"/>
              <p:cNvSpPr>
                <a:spLocks noChangeShapeType="1"/>
              </p:cNvSpPr>
              <p:nvPr/>
            </p:nvSpPr>
            <p:spPr bwMode="auto">
              <a:xfrm>
                <a:off x="704" y="3390"/>
                <a:ext cx="672" cy="24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24" name="Line 9"/>
              <p:cNvSpPr>
                <a:spLocks noChangeShapeType="1"/>
              </p:cNvSpPr>
              <p:nvPr/>
            </p:nvSpPr>
            <p:spPr bwMode="auto">
              <a:xfrm flipH="1">
                <a:off x="704" y="3390"/>
                <a:ext cx="672" cy="24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7" name="Group 7"/>
            <p:cNvGrpSpPr>
              <a:grpSpLocks/>
            </p:cNvGrpSpPr>
            <p:nvPr/>
          </p:nvGrpSpPr>
          <p:grpSpPr bwMode="auto">
            <a:xfrm>
              <a:off x="705210" y="4379321"/>
              <a:ext cx="1432275" cy="195263"/>
              <a:chOff x="1164" y="3390"/>
              <a:chExt cx="672" cy="246"/>
            </a:xfrm>
          </p:grpSpPr>
          <p:sp>
            <p:nvSpPr>
              <p:cNvPr id="28" name="Line 8"/>
              <p:cNvSpPr>
                <a:spLocks noChangeShapeType="1"/>
              </p:cNvSpPr>
              <p:nvPr/>
            </p:nvSpPr>
            <p:spPr bwMode="auto">
              <a:xfrm>
                <a:off x="1164" y="3390"/>
                <a:ext cx="672" cy="24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Line 9"/>
              <p:cNvSpPr>
                <a:spLocks noChangeShapeType="1"/>
              </p:cNvSpPr>
              <p:nvPr/>
            </p:nvSpPr>
            <p:spPr bwMode="auto">
              <a:xfrm flipH="1">
                <a:off x="1164" y="3390"/>
                <a:ext cx="672" cy="24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0" name="Group 7"/>
            <p:cNvGrpSpPr>
              <a:grpSpLocks/>
            </p:cNvGrpSpPr>
            <p:nvPr/>
          </p:nvGrpSpPr>
          <p:grpSpPr bwMode="auto">
            <a:xfrm>
              <a:off x="2446171" y="2059633"/>
              <a:ext cx="1432275" cy="195263"/>
              <a:chOff x="1164" y="3390"/>
              <a:chExt cx="672" cy="246"/>
            </a:xfrm>
          </p:grpSpPr>
          <p:sp>
            <p:nvSpPr>
              <p:cNvPr id="31" name="Line 8"/>
              <p:cNvSpPr>
                <a:spLocks noChangeShapeType="1"/>
              </p:cNvSpPr>
              <p:nvPr/>
            </p:nvSpPr>
            <p:spPr bwMode="auto">
              <a:xfrm>
                <a:off x="1164" y="3390"/>
                <a:ext cx="672" cy="24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Line 9"/>
              <p:cNvSpPr>
                <a:spLocks noChangeShapeType="1"/>
              </p:cNvSpPr>
              <p:nvPr/>
            </p:nvSpPr>
            <p:spPr bwMode="auto">
              <a:xfrm flipH="1">
                <a:off x="1164" y="3390"/>
                <a:ext cx="672" cy="24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="" xmlns:p14="http://schemas.microsoft.com/office/powerpoint/2010/main" val="38317821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3124200" y="6229350"/>
            <a:ext cx="2895600" cy="457200"/>
          </a:xfrm>
          <a:noFill/>
        </p:spPr>
        <p:txBody>
          <a:bodyPr/>
          <a:lstStyle/>
          <a:p>
            <a:pPr algn="ctr"/>
            <a:fld id="{88BCE595-5A4B-4EF0-A1EC-A705F23BF294}" type="slidenum">
              <a:rPr lang="en-US" smtClean="0"/>
              <a:pPr algn="ctr"/>
              <a:t>21</a:t>
            </a:fld>
            <a:endParaRPr lang="en-US" smtClean="0"/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title"/>
          </p:nvPr>
        </p:nvSpPr>
        <p:spPr>
          <a:xfrm>
            <a:off x="550863" y="0"/>
            <a:ext cx="7772400" cy="744538"/>
          </a:xfrm>
          <a:noFill/>
        </p:spPr>
        <p:txBody>
          <a:bodyPr lIns="90488" tIns="44450" rIns="90488" bIns="44450"/>
          <a:lstStyle/>
          <a:p>
            <a:pPr algn="ctr"/>
            <a:r>
              <a:rPr lang="en-US" sz="3200" dirty="0" smtClean="0">
                <a:latin typeface="Arial" charset="0"/>
                <a:cs typeface="Arial" charset="0"/>
              </a:rPr>
              <a:t>Overview of Search Methods</a:t>
            </a:r>
          </a:p>
        </p:txBody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0513" y="1049339"/>
            <a:ext cx="8853487" cy="4437062"/>
          </a:xfrm>
          <a:noFill/>
        </p:spPr>
        <p:txBody>
          <a:bodyPr lIns="90488" tIns="44450" rIns="90488" bIns="44450"/>
          <a:lstStyle/>
          <a:p>
            <a:pPr>
              <a:buFont typeface="Wingdings" pitchFamily="2" charset="2"/>
              <a:buNone/>
            </a:pPr>
            <a:r>
              <a:rPr lang="en-US" sz="2000" dirty="0" smtClean="0">
                <a:latin typeface="Arial" charset="0"/>
                <a:cs typeface="Arial" charset="0"/>
              </a:rPr>
              <a:t>Constraint Based Searches</a:t>
            </a:r>
          </a:p>
          <a:p>
            <a:pPr lvl="1">
              <a:buFontTx/>
              <a:buChar char="•"/>
            </a:pPr>
            <a:r>
              <a:rPr lang="en-US" sz="1800" dirty="0" smtClean="0">
                <a:latin typeface="Arial" charset="0"/>
                <a:cs typeface="Arial" charset="0"/>
              </a:rPr>
              <a:t>TETRAD (PC, FCI)</a:t>
            </a:r>
          </a:p>
          <a:p>
            <a:pPr lvl="1">
              <a:buFontTx/>
              <a:buChar char="•"/>
            </a:pPr>
            <a:r>
              <a:rPr lang="en-US" sz="1800" dirty="0" smtClean="0">
                <a:latin typeface="Arial" charset="0"/>
                <a:cs typeface="Arial" charset="0"/>
              </a:rPr>
              <a:t>Very fast – capable of handling 1,000 variables</a:t>
            </a:r>
          </a:p>
          <a:p>
            <a:pPr lvl="1">
              <a:buFontTx/>
              <a:buChar char="•"/>
            </a:pPr>
            <a:r>
              <a:rPr lang="en-US" sz="1800" dirty="0" err="1" smtClean="0">
                <a:latin typeface="Arial" charset="0"/>
                <a:cs typeface="Arial" charset="0"/>
              </a:rPr>
              <a:t>Pointwise</a:t>
            </a:r>
            <a:r>
              <a:rPr lang="en-US" sz="1800" dirty="0" smtClean="0">
                <a:latin typeface="Arial" charset="0"/>
                <a:cs typeface="Arial" charset="0"/>
              </a:rPr>
              <a:t>, but not uniformly consistent </a:t>
            </a:r>
          </a:p>
          <a:p>
            <a:pPr>
              <a:buFont typeface="Wingdings" pitchFamily="2" charset="2"/>
              <a:buNone/>
            </a:pPr>
            <a:endParaRPr lang="en-US" sz="2000" dirty="0" smtClean="0">
              <a:latin typeface="Arial" charset="0"/>
              <a:cs typeface="Arial" charset="0"/>
            </a:endParaRPr>
          </a:p>
          <a:p>
            <a:pPr>
              <a:buFont typeface="Wingdings" pitchFamily="2" charset="2"/>
              <a:buNone/>
            </a:pPr>
            <a:r>
              <a:rPr lang="en-US" sz="2000" dirty="0" smtClean="0">
                <a:latin typeface="Arial" charset="0"/>
                <a:cs typeface="Arial" charset="0"/>
              </a:rPr>
              <a:t>Scoring Searches</a:t>
            </a:r>
          </a:p>
          <a:p>
            <a:pPr lvl="1">
              <a:buFontTx/>
              <a:buChar char="•"/>
            </a:pPr>
            <a:r>
              <a:rPr lang="en-US" sz="1800" dirty="0" smtClean="0">
                <a:latin typeface="Arial" charset="0"/>
                <a:cs typeface="Arial" charset="0"/>
              </a:rPr>
              <a:t>Scores: BIC, AIC, etc.</a:t>
            </a:r>
          </a:p>
          <a:p>
            <a:pPr lvl="1">
              <a:buFontTx/>
              <a:buChar char="•"/>
            </a:pPr>
            <a:r>
              <a:rPr lang="en-US" sz="1800" dirty="0" smtClean="0">
                <a:latin typeface="Arial" charset="0"/>
                <a:cs typeface="Arial" charset="0"/>
              </a:rPr>
              <a:t>Search:  Hill Climb, Genetic Alg., Simulated Annealing</a:t>
            </a:r>
          </a:p>
          <a:p>
            <a:pPr lvl="1">
              <a:buFontTx/>
              <a:buChar char="•"/>
            </a:pPr>
            <a:r>
              <a:rPr lang="en-US" sz="1800" dirty="0" smtClean="0">
                <a:latin typeface="Arial" charset="0"/>
                <a:cs typeface="Arial" charset="0"/>
              </a:rPr>
              <a:t>Difficult to extend to latent variable models</a:t>
            </a:r>
          </a:p>
          <a:p>
            <a:pPr lvl="1">
              <a:buFontTx/>
              <a:buChar char="•"/>
            </a:pPr>
            <a:r>
              <a:rPr lang="en-US" sz="1800" dirty="0" smtClean="0">
                <a:latin typeface="Arial" charset="0"/>
                <a:cs typeface="Arial" charset="0"/>
              </a:rPr>
              <a:t>Meek and </a:t>
            </a:r>
            <a:r>
              <a:rPr lang="en-US" sz="1800" dirty="0" err="1" smtClean="0">
                <a:latin typeface="Arial" charset="0"/>
                <a:cs typeface="Arial" charset="0"/>
              </a:rPr>
              <a:t>Chickering</a:t>
            </a:r>
            <a:r>
              <a:rPr lang="en-US" sz="1800" dirty="0" smtClean="0">
                <a:latin typeface="Arial" charset="0"/>
                <a:cs typeface="Arial" charset="0"/>
              </a:rPr>
              <a:t> Greedy Equivalence Class (GES)</a:t>
            </a:r>
          </a:p>
          <a:p>
            <a:pPr lvl="1">
              <a:buFontTx/>
              <a:buChar char="•"/>
            </a:pPr>
            <a:r>
              <a:rPr lang="en-US" sz="1800" dirty="0" smtClean="0">
                <a:latin typeface="Arial" charset="0"/>
                <a:cs typeface="Arial" charset="0"/>
              </a:rPr>
              <a:t>Very slow – max N ~ 30-40</a:t>
            </a:r>
          </a:p>
          <a:p>
            <a:pPr lvl="1">
              <a:buFontTx/>
              <a:buChar char="•"/>
            </a:pPr>
            <a:r>
              <a:rPr lang="en-US" sz="1800" dirty="0" err="1" smtClean="0">
                <a:latin typeface="Arial" charset="0"/>
                <a:cs typeface="Arial" charset="0"/>
              </a:rPr>
              <a:t>Pointwise</a:t>
            </a:r>
            <a:r>
              <a:rPr lang="en-US" sz="1800" dirty="0" smtClean="0">
                <a:latin typeface="Arial" charset="0"/>
                <a:cs typeface="Arial" charset="0"/>
              </a:rPr>
              <a:t>, but not uniformly consistent</a:t>
            </a:r>
          </a:p>
        </p:txBody>
      </p:sp>
    </p:spTree>
    <p:extLst>
      <p:ext uri="{BB962C8B-B14F-4D97-AF65-F5344CB8AC3E}">
        <p14:creationId xmlns="" xmlns:p14="http://schemas.microsoft.com/office/powerpoint/2010/main" val="6898122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C8EB1FA-E58E-4171-868B-A4BFA50C9E48}" type="slidenum">
              <a:rPr lang="en-US"/>
              <a:pPr/>
              <a:t>22</a:t>
            </a:fld>
            <a:endParaRPr lang="en-US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74625"/>
            <a:ext cx="7772400" cy="736600"/>
          </a:xfrm>
        </p:spPr>
        <p:txBody>
          <a:bodyPr/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Tetrad Demo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031316" y="1499814"/>
            <a:ext cx="7718238" cy="3272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Open new session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Template: Search from Simulated Data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Create Graph, parameterize, instantiate, generate data N=50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Choose PC search, execute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Attach new search node, choose GES, execute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Play (sample size, parameters, alpha value, etc.) </a:t>
            </a:r>
            <a:endParaRPr kumimoji="1" lang="en-US" sz="2000" i="0" dirty="0">
              <a:solidFill>
                <a:srgbClr val="000000"/>
              </a:solidFill>
            </a:endParaRP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endParaRPr kumimoji="1" lang="en-US" sz="2000" i="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2524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C8EB1FA-E58E-4171-868B-A4BFA50C9E48}" type="slidenum">
              <a:rPr lang="en-US"/>
              <a:pPr/>
              <a:t>23</a:t>
            </a:fld>
            <a:endParaRPr lang="en-US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74625"/>
            <a:ext cx="7772400" cy="736600"/>
          </a:xfrm>
        </p:spPr>
        <p:txBody>
          <a:bodyPr/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Tetrad Demo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031316" y="1499813"/>
            <a:ext cx="7900928" cy="4554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Open new session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Load Charity.txt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Create Knowledge:</a:t>
            </a:r>
          </a:p>
          <a:p>
            <a:pPr marL="914400" lvl="1" indent="-457200">
              <a:lnSpc>
                <a:spcPct val="150000"/>
              </a:lnSpc>
              <a:spcBef>
                <a:spcPct val="20000"/>
              </a:spcBef>
              <a:buFont typeface="+mj-lt"/>
              <a:buAutoNum type="alphaLcPeriod"/>
            </a:pPr>
            <a:r>
              <a:rPr kumimoji="1" lang="en-US" sz="2000" i="0" dirty="0" smtClean="0">
                <a:solidFill>
                  <a:srgbClr val="000000"/>
                </a:solidFill>
              </a:rPr>
              <a:t>Tangibility is exogenous</a:t>
            </a:r>
          </a:p>
          <a:p>
            <a:pPr marL="914400" lvl="1" indent="-457200">
              <a:lnSpc>
                <a:spcPct val="150000"/>
              </a:lnSpc>
              <a:spcBef>
                <a:spcPct val="20000"/>
              </a:spcBef>
              <a:buFont typeface="+mj-lt"/>
              <a:buAutoNum type="alphaLcPeriod"/>
            </a:pPr>
            <a:r>
              <a:rPr kumimoji="1" lang="en-US" sz="2000" i="0" dirty="0" err="1" smtClean="0">
                <a:solidFill>
                  <a:srgbClr val="000000"/>
                </a:solidFill>
              </a:rPr>
              <a:t>AmountDonate</a:t>
            </a:r>
            <a:r>
              <a:rPr kumimoji="1" lang="en-US" sz="2000" i="0" dirty="0" smtClean="0">
                <a:solidFill>
                  <a:srgbClr val="000000"/>
                </a:solidFill>
              </a:rPr>
              <a:t> is Last</a:t>
            </a:r>
          </a:p>
          <a:p>
            <a:pPr marL="914400" lvl="1" indent="-457200">
              <a:lnSpc>
                <a:spcPct val="150000"/>
              </a:lnSpc>
              <a:spcBef>
                <a:spcPct val="20000"/>
              </a:spcBef>
              <a:buFont typeface="+mj-lt"/>
              <a:buAutoNum type="alphaLcPeriod"/>
            </a:pPr>
            <a:r>
              <a:rPr kumimoji="1" lang="en-US" sz="2000" i="0" dirty="0" smtClean="0">
                <a:solidFill>
                  <a:srgbClr val="000000"/>
                </a:solidFill>
              </a:rPr>
              <a:t>Tangibility direct cause of </a:t>
            </a:r>
            <a:r>
              <a:rPr kumimoji="1" lang="en-US" sz="2000" i="0" dirty="0" err="1" smtClean="0">
                <a:solidFill>
                  <a:srgbClr val="000000"/>
                </a:solidFill>
              </a:rPr>
              <a:t>Imaginability</a:t>
            </a:r>
            <a:endParaRPr kumimoji="1" lang="en-US" sz="2000" i="0" dirty="0" smtClean="0">
              <a:solidFill>
                <a:srgbClr val="000000"/>
              </a:solidFill>
            </a:endParaRP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Perform Search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Estimate output</a:t>
            </a:r>
            <a:endParaRPr kumimoji="1" lang="en-US" sz="2000" i="0" dirty="0">
              <a:solidFill>
                <a:srgbClr val="000000"/>
              </a:solidFill>
            </a:endParaRP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endParaRPr kumimoji="1" lang="en-US" sz="2000" i="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3100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3124200" y="6229350"/>
            <a:ext cx="2895600" cy="457200"/>
          </a:xfrm>
          <a:noFill/>
        </p:spPr>
        <p:txBody>
          <a:bodyPr/>
          <a:lstStyle/>
          <a:p>
            <a:pPr algn="ctr"/>
            <a:fld id="{85922D31-16A9-4BC6-A393-A9E7EB1A5068}" type="slidenum">
              <a:rPr lang="en-US" smtClean="0"/>
              <a:pPr algn="ctr"/>
              <a:t>24</a:t>
            </a:fld>
            <a:endParaRPr lang="en-US" smtClean="0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52488"/>
          </a:xfrm>
          <a:noFill/>
        </p:spPr>
        <p:txBody>
          <a:bodyPr lIns="90488" tIns="44450" rIns="90488" bIns="44450"/>
          <a:lstStyle/>
          <a:p>
            <a:pPr algn="ctr"/>
            <a:r>
              <a:rPr lang="en-US" sz="3200" dirty="0">
                <a:latin typeface="Arial" charset="0"/>
                <a:cs typeface="Arial" charset="0"/>
              </a:rPr>
              <a:t>PAGs: Partial Ancestral Graphs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</a:p>
        </p:txBody>
      </p:sp>
      <p:graphicFrame>
        <p:nvGraphicFramePr>
          <p:cNvPr id="20482" name="Object 3">
            <a:hlinkClick r:id="" action="ppaction://ole?verb=0"/>
          </p:cNvPr>
          <p:cNvGraphicFramePr>
            <a:graphicFrameLocks/>
          </p:cNvGraphicFramePr>
          <p:nvPr/>
        </p:nvGraphicFramePr>
        <p:xfrm>
          <a:off x="1776413" y="1227138"/>
          <a:ext cx="5888037" cy="4837112"/>
        </p:xfrm>
        <a:graphic>
          <a:graphicData uri="http://schemas.openxmlformats.org/presentationml/2006/ole">
            <p:oleObj spid="_x0000_s29739" name="Picture" r:id="rId4" imgW="4067175" imgH="4114800" progId="Word.Picture.8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16942822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3124200" y="6229350"/>
            <a:ext cx="2895600" cy="457200"/>
          </a:xfrm>
          <a:noFill/>
        </p:spPr>
        <p:txBody>
          <a:bodyPr/>
          <a:lstStyle/>
          <a:p>
            <a:pPr algn="ctr"/>
            <a:fld id="{85922D31-16A9-4BC6-A393-A9E7EB1A5068}" type="slidenum">
              <a:rPr lang="en-US" smtClean="0"/>
              <a:pPr algn="ctr"/>
              <a:t>25</a:t>
            </a:fld>
            <a:endParaRPr lang="en-US" smtClean="0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52488"/>
          </a:xfrm>
          <a:noFill/>
        </p:spPr>
        <p:txBody>
          <a:bodyPr lIns="90488" tIns="44450" rIns="90488" bIns="44450"/>
          <a:lstStyle/>
          <a:p>
            <a:pPr algn="ctr"/>
            <a:r>
              <a:rPr lang="en-US" sz="3200" dirty="0">
                <a:latin typeface="Arial" charset="0"/>
                <a:cs typeface="Arial" charset="0"/>
              </a:rPr>
              <a:t>PAGs: Partial Ancestral Graphs</a:t>
            </a:r>
            <a:r>
              <a:rPr lang="en-US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</a:p>
        </p:txBody>
      </p:sp>
      <p:graphicFrame>
        <p:nvGraphicFramePr>
          <p:cNvPr id="20482" name="Object 3">
            <a:hlinkClick r:id="" action="ppaction://ole?verb=0"/>
          </p:cNvPr>
          <p:cNvGraphicFramePr>
            <a:graphicFrameLocks/>
          </p:cNvGraphicFramePr>
          <p:nvPr/>
        </p:nvGraphicFramePr>
        <p:xfrm>
          <a:off x="1605775" y="966438"/>
          <a:ext cx="5939883" cy="5412059"/>
        </p:xfrm>
        <a:graphic>
          <a:graphicData uri="http://schemas.openxmlformats.org/presentationml/2006/ole">
            <p:oleObj spid="_x0000_s30763" name="Picture" r:id="rId4" imgW="5410200" imgH="6146800" progId="Word.Picture.8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9469731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FD8A8-DAB9-422C-BFCE-D3CFF85C81F5}" type="slidenum">
              <a:rPr lang="en-US"/>
              <a:pPr/>
              <a:t>26</a:t>
            </a:fld>
            <a:endParaRPr lang="en-US"/>
          </a:p>
        </p:txBody>
      </p:sp>
      <p:sp>
        <p:nvSpPr>
          <p:cNvPr id="406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19100" y="228600"/>
            <a:ext cx="8483600" cy="736600"/>
          </a:xfrm>
          <a:noFill/>
          <a:ln/>
          <a:extLs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pPr algn="ctr"/>
            <a:r>
              <a:rPr lang="en-US" sz="3200" dirty="0">
                <a:latin typeface="Arial" charset="0"/>
                <a:cs typeface="Arial" charset="0"/>
              </a:rPr>
              <a:t>PAGs: Partial Ancestral Graphs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  <p:graphicFrame>
        <p:nvGraphicFramePr>
          <p:cNvPr id="406531" name="Object 3">
            <a:hlinkClick r:id="" action="ppaction://ole?verb=0"/>
          </p:cNvPr>
          <p:cNvGraphicFramePr>
            <a:graphicFrameLocks/>
          </p:cNvGraphicFramePr>
          <p:nvPr/>
        </p:nvGraphicFramePr>
        <p:xfrm>
          <a:off x="1473200" y="2273300"/>
          <a:ext cx="6858000" cy="3351213"/>
        </p:xfrm>
        <a:graphic>
          <a:graphicData uri="http://schemas.openxmlformats.org/presentationml/2006/ole">
            <p:oleObj spid="_x0000_s32792" name="Picture" r:id="rId4" imgW="5562600" imgH="2954020" progId="Word.Picture.8">
              <p:embed/>
            </p:oleObj>
          </a:graphicData>
        </a:graphic>
      </p:graphicFrame>
      <p:sp>
        <p:nvSpPr>
          <p:cNvPr id="406532" name="Rectangle 4"/>
          <p:cNvSpPr>
            <a:spLocks noChangeArrowheads="1"/>
          </p:cNvSpPr>
          <p:nvPr/>
        </p:nvSpPr>
        <p:spPr bwMode="auto">
          <a:xfrm>
            <a:off x="2246313" y="1677988"/>
            <a:ext cx="474027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i="0">
                <a:solidFill>
                  <a:schemeClr val="bg2"/>
                </a:solidFill>
              </a:rPr>
              <a:t>What PAG edges mean</a:t>
            </a:r>
            <a:r>
              <a:rPr lang="en-US" i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18472469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9983-B4D2-46E1-8C39-5F465CB9ADFB}" type="slidenum">
              <a:rPr lang="en-US"/>
              <a:pPr/>
              <a:t>27</a:t>
            </a:fld>
            <a:endParaRPr lang="en-US"/>
          </a:p>
        </p:txBody>
      </p:sp>
      <p:sp>
        <p:nvSpPr>
          <p:cNvPr id="468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35780" y="1216659"/>
            <a:ext cx="7064943" cy="4442995"/>
          </a:xfrm>
          <a:noFill/>
          <a:ln/>
        </p:spPr>
        <p:txBody>
          <a:bodyPr lIns="90488" tIns="44450" rIns="90488" bIns="44450"/>
          <a:lstStyle/>
          <a:p>
            <a:pPr>
              <a:lnSpc>
                <a:spcPct val="90000"/>
              </a:lnSpc>
              <a:buFont typeface="Monotype Sorts" charset="0"/>
              <a:buNone/>
            </a:pPr>
            <a:r>
              <a:rPr lang="en-US" sz="2400" dirty="0" smtClean="0">
                <a:solidFill>
                  <a:schemeClr val="tx2"/>
                </a:solidFill>
                <a:latin typeface="Arial" charset="0"/>
                <a:ea typeface="+mj-ea"/>
                <a:cs typeface="Arial" charset="0"/>
              </a:rPr>
              <a:t>1) Adjacency</a:t>
            </a:r>
          </a:p>
          <a:p>
            <a:pPr>
              <a:lnSpc>
                <a:spcPct val="90000"/>
              </a:lnSpc>
              <a:buFont typeface="Monotype Sorts" charset="0"/>
              <a:buNone/>
            </a:pPr>
            <a:r>
              <a:rPr lang="en-US" sz="2400" dirty="0" smtClean="0">
                <a:solidFill>
                  <a:schemeClr val="tx2"/>
                </a:solidFill>
                <a:latin typeface="Arial" charset="0"/>
                <a:ea typeface="+mj-ea"/>
                <a:cs typeface="Arial" charset="0"/>
              </a:rPr>
              <a:t>2) Orientation </a:t>
            </a:r>
            <a:endParaRPr lang="en-US" sz="2400" dirty="0">
              <a:solidFill>
                <a:schemeClr val="tx2"/>
              </a:solidFill>
              <a:latin typeface="Arial" charset="0"/>
              <a:ea typeface="+mj-ea"/>
              <a:cs typeface="Arial" charset="0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356135"/>
            <a:ext cx="8497888" cy="624807"/>
          </a:xfrm>
          <a:noFill/>
        </p:spPr>
        <p:txBody>
          <a:bodyPr lIns="90488" tIns="44450" rIns="90488" bIns="44450"/>
          <a:lstStyle/>
          <a:p>
            <a:pPr algn="ctr"/>
            <a:r>
              <a:rPr lang="en-US" sz="3200" dirty="0" smtClean="0">
                <a:latin typeface="Arial" charset="0"/>
                <a:cs typeface="Arial" charset="0"/>
              </a:rPr>
              <a:t>Constraint-based Search</a:t>
            </a:r>
            <a:endParaRPr lang="en-US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82865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906" name="Rectangle 2050"/>
          <p:cNvSpPr>
            <a:spLocks noGrp="1" noChangeArrowheads="1"/>
          </p:cNvSpPr>
          <p:nvPr>
            <p:ph type="title"/>
          </p:nvPr>
        </p:nvSpPr>
        <p:spPr>
          <a:xfrm>
            <a:off x="560080" y="399569"/>
            <a:ext cx="7772400" cy="687721"/>
          </a:xfrm>
          <a:noFill/>
          <a:ln/>
        </p:spPr>
        <p:txBody>
          <a:bodyPr/>
          <a:lstStyle/>
          <a:p>
            <a:pPr algn="ctr"/>
            <a:r>
              <a:rPr lang="en-US" sz="3200" dirty="0" smtClean="0">
                <a:latin typeface="Arial" charset="0"/>
                <a:cs typeface="Arial" charset="0"/>
              </a:rPr>
              <a:t>Constraint-based Search: Adjacency</a:t>
            </a:r>
            <a:endParaRPr lang="en-US" sz="3200" dirty="0">
              <a:latin typeface="Arial" charset="0"/>
              <a:cs typeface="Arial" charset="0"/>
            </a:endParaRPr>
          </a:p>
        </p:txBody>
      </p:sp>
      <p:sp>
        <p:nvSpPr>
          <p:cNvPr id="379907" name="Rectangle 2051"/>
          <p:cNvSpPr>
            <a:spLocks noChangeArrowheads="1"/>
          </p:cNvSpPr>
          <p:nvPr/>
        </p:nvSpPr>
        <p:spPr bwMode="auto">
          <a:xfrm>
            <a:off x="1155725" y="1535131"/>
            <a:ext cx="7153275" cy="3044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en-US" dirty="0" smtClean="0">
                <a:latin typeface="Arial" charset="0"/>
              </a:rPr>
              <a:t>X </a:t>
            </a:r>
            <a:r>
              <a:rPr lang="en-US" dirty="0">
                <a:latin typeface="Arial" charset="0"/>
              </a:rPr>
              <a:t>and Y are </a:t>
            </a:r>
            <a:r>
              <a:rPr lang="en-US" u="sng" dirty="0">
                <a:latin typeface="Arial" charset="0"/>
              </a:rPr>
              <a:t>adjacent</a:t>
            </a:r>
            <a:r>
              <a:rPr lang="en-US" dirty="0">
                <a:latin typeface="Arial" charset="0"/>
              </a:rPr>
              <a:t> if they are dependent conditional on all subsets that don’t include them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endParaRPr lang="en-US" dirty="0">
              <a:latin typeface="Arial" charset="0"/>
            </a:endParaRP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en-US" dirty="0">
                <a:latin typeface="Arial" charset="0"/>
              </a:rPr>
              <a:t>X and Y are </a:t>
            </a:r>
            <a:r>
              <a:rPr lang="en-US" u="sng" dirty="0">
                <a:latin typeface="Arial" charset="0"/>
              </a:rPr>
              <a:t>not adjacent </a:t>
            </a:r>
            <a:r>
              <a:rPr lang="en-US" dirty="0">
                <a:latin typeface="Arial" charset="0"/>
              </a:rPr>
              <a:t>if they are independent conditional on </a:t>
            </a:r>
            <a:r>
              <a:rPr lang="en-US" u="sng" dirty="0">
                <a:latin typeface="Arial" charset="0"/>
              </a:rPr>
              <a:t>any</a:t>
            </a:r>
            <a:r>
              <a:rPr lang="en-US" dirty="0">
                <a:latin typeface="Arial" charset="0"/>
              </a:rPr>
              <a:t> subset that doesn’t include them</a:t>
            </a:r>
          </a:p>
        </p:txBody>
      </p:sp>
    </p:spTree>
    <p:extLst>
      <p:ext uri="{BB962C8B-B14F-4D97-AF65-F5344CB8AC3E}">
        <p14:creationId xmlns="" xmlns:p14="http://schemas.microsoft.com/office/powerpoint/2010/main" val="29194258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0800" y="230400"/>
            <a:ext cx="7772400" cy="615600"/>
          </a:xfrm>
          <a:noFill/>
          <a:ln/>
        </p:spPr>
        <p:txBody>
          <a:bodyPr/>
          <a:lstStyle/>
          <a:p>
            <a:pPr algn="ctr"/>
            <a:r>
              <a:rPr lang="en-US" sz="3200" dirty="0">
                <a:latin typeface="Arial" charset="0"/>
                <a:cs typeface="Arial" charset="0"/>
              </a:rPr>
              <a:t>Search: Orientation</a:t>
            </a:r>
          </a:p>
        </p:txBody>
      </p:sp>
      <p:sp>
        <p:nvSpPr>
          <p:cNvPr id="387076" name="Rectangle 4"/>
          <p:cNvSpPr>
            <a:spLocks noChangeArrowheads="1"/>
          </p:cNvSpPr>
          <p:nvPr/>
        </p:nvSpPr>
        <p:spPr bwMode="auto">
          <a:xfrm>
            <a:off x="3733213" y="942463"/>
            <a:ext cx="1429187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 smtClean="0">
                <a:solidFill>
                  <a:srgbClr val="FF0000"/>
                </a:solidFill>
                <a:latin typeface="Arial" charset="0"/>
              </a:rPr>
              <a:t>Patterns</a:t>
            </a:r>
            <a:endParaRPr lang="en-US" dirty="0">
              <a:solidFill>
                <a:srgbClr val="FF0000"/>
              </a:solidFill>
              <a:latin typeface="Arial" charset="0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>
            <a:off x="2431273" y="2748974"/>
            <a:ext cx="2104867" cy="1310079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3123361" y="1433096"/>
            <a:ext cx="2539651" cy="397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 smtClean="0">
                <a:solidFill>
                  <a:schemeClr val="tx2"/>
                </a:solidFill>
                <a:latin typeface="Arial" charset="0"/>
              </a:rPr>
              <a:t>Y Unshielded</a:t>
            </a:r>
            <a:endParaRPr lang="en-US" sz="20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15486" y="1975496"/>
            <a:ext cx="44806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X</a:t>
            </a:r>
            <a:endParaRPr lang="en-US" sz="1800" i="0" dirty="0"/>
          </a:p>
        </p:txBody>
      </p:sp>
      <p:sp>
        <p:nvSpPr>
          <p:cNvPr id="18" name="TextBox 17"/>
          <p:cNvSpPr txBox="1"/>
          <p:nvPr/>
        </p:nvSpPr>
        <p:spPr>
          <a:xfrm>
            <a:off x="4449900" y="1978024"/>
            <a:ext cx="44806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Y</a:t>
            </a:r>
            <a:endParaRPr lang="en-US" sz="1800" i="0" dirty="0"/>
          </a:p>
        </p:txBody>
      </p:sp>
      <p:sp>
        <p:nvSpPr>
          <p:cNvPr id="19" name="TextBox 18"/>
          <p:cNvSpPr txBox="1"/>
          <p:nvPr/>
        </p:nvSpPr>
        <p:spPr>
          <a:xfrm>
            <a:off x="5652760" y="1968680"/>
            <a:ext cx="44806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Z</a:t>
            </a:r>
            <a:endParaRPr lang="en-US" sz="1800" i="0" dirty="0"/>
          </a:p>
        </p:txBody>
      </p:sp>
      <p:cxnSp>
        <p:nvCxnSpPr>
          <p:cNvPr id="20" name="Straight Arrow Connector 19"/>
          <p:cNvCxnSpPr/>
          <p:nvPr/>
        </p:nvCxnSpPr>
        <p:spPr bwMode="auto">
          <a:xfrm>
            <a:off x="3726598" y="2153346"/>
            <a:ext cx="66415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25" name="Straight Arrow Connector 24"/>
          <p:cNvCxnSpPr/>
          <p:nvPr/>
        </p:nvCxnSpPr>
        <p:spPr bwMode="auto">
          <a:xfrm>
            <a:off x="4900486" y="2149064"/>
            <a:ext cx="66415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>
            <a:off x="4963534" y="2748974"/>
            <a:ext cx="999767" cy="1159131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1" name="TextBox 30"/>
          <p:cNvSpPr txBox="1"/>
          <p:nvPr/>
        </p:nvSpPr>
        <p:spPr>
          <a:xfrm>
            <a:off x="5686836" y="2736454"/>
            <a:ext cx="136002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>
                <a:solidFill>
                  <a:srgbClr val="00AE00"/>
                </a:solidFill>
              </a:rPr>
              <a:t>X _||_ Z | Y</a:t>
            </a:r>
            <a:endParaRPr lang="en-US" sz="1800" i="0" dirty="0">
              <a:solidFill>
                <a:srgbClr val="00AE00"/>
              </a:solidFill>
            </a:endParaRPr>
          </a:p>
        </p:txBody>
      </p:sp>
      <p:grpSp>
        <p:nvGrpSpPr>
          <p:cNvPr id="387089" name="Group 387088"/>
          <p:cNvGrpSpPr/>
          <p:nvPr/>
        </p:nvGrpSpPr>
        <p:grpSpPr>
          <a:xfrm>
            <a:off x="2368717" y="2755905"/>
            <a:ext cx="1360028" cy="369332"/>
            <a:chOff x="2223253" y="3147467"/>
            <a:chExt cx="1360028" cy="369332"/>
          </a:xfrm>
        </p:grpSpPr>
        <p:sp>
          <p:nvSpPr>
            <p:cNvPr id="30" name="TextBox 29"/>
            <p:cNvSpPr txBox="1"/>
            <p:nvPr/>
          </p:nvSpPr>
          <p:spPr>
            <a:xfrm>
              <a:off x="2223253" y="3147467"/>
              <a:ext cx="136002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i="0" dirty="0" smtClean="0">
                  <a:solidFill>
                    <a:srgbClr val="00AE00"/>
                  </a:solidFill>
                </a:rPr>
                <a:t>X _||_ Z | Y</a:t>
              </a:r>
              <a:endParaRPr lang="en-US" sz="1800" i="0" dirty="0">
                <a:solidFill>
                  <a:srgbClr val="00AE00"/>
                </a:solidFill>
              </a:endParaRPr>
            </a:p>
          </p:txBody>
        </p:sp>
        <p:cxnSp>
          <p:nvCxnSpPr>
            <p:cNvPr id="22" name="Straight Connector 21"/>
            <p:cNvCxnSpPr>
              <a:endCxn id="30" idx="2"/>
            </p:cNvCxnSpPr>
            <p:nvPr/>
          </p:nvCxnSpPr>
          <p:spPr bwMode="auto">
            <a:xfrm>
              <a:off x="2588621" y="3273862"/>
              <a:ext cx="314646" cy="242937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4" name="TextBox 33"/>
          <p:cNvSpPr txBox="1"/>
          <p:nvPr/>
        </p:nvSpPr>
        <p:spPr>
          <a:xfrm>
            <a:off x="1593936" y="3450662"/>
            <a:ext cx="136002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>
                <a:solidFill>
                  <a:srgbClr val="FF0000"/>
                </a:solidFill>
              </a:rPr>
              <a:t>Collider</a:t>
            </a:r>
            <a:endParaRPr lang="en-US" sz="1800" i="0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100824" y="3419670"/>
            <a:ext cx="189477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>
                <a:solidFill>
                  <a:srgbClr val="FF0000"/>
                </a:solidFill>
              </a:rPr>
              <a:t>Non-Collider</a:t>
            </a:r>
            <a:endParaRPr lang="en-US" sz="1800" i="0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46273" y="4102055"/>
            <a:ext cx="44806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X</a:t>
            </a:r>
            <a:endParaRPr lang="en-US" sz="1800" i="0" dirty="0"/>
          </a:p>
        </p:txBody>
      </p:sp>
      <p:sp>
        <p:nvSpPr>
          <p:cNvPr id="37" name="TextBox 36"/>
          <p:cNvSpPr txBox="1"/>
          <p:nvPr/>
        </p:nvSpPr>
        <p:spPr>
          <a:xfrm>
            <a:off x="1980687" y="4104583"/>
            <a:ext cx="44806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Y</a:t>
            </a:r>
            <a:endParaRPr lang="en-US" sz="1800" i="0" dirty="0"/>
          </a:p>
        </p:txBody>
      </p:sp>
      <p:sp>
        <p:nvSpPr>
          <p:cNvPr id="38" name="TextBox 37"/>
          <p:cNvSpPr txBox="1"/>
          <p:nvPr/>
        </p:nvSpPr>
        <p:spPr>
          <a:xfrm>
            <a:off x="3183547" y="4095239"/>
            <a:ext cx="44806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Z</a:t>
            </a:r>
            <a:endParaRPr lang="en-US" sz="1800" i="0" dirty="0"/>
          </a:p>
        </p:txBody>
      </p:sp>
      <p:cxnSp>
        <p:nvCxnSpPr>
          <p:cNvPr id="39" name="Straight Arrow Connector 38"/>
          <p:cNvCxnSpPr/>
          <p:nvPr/>
        </p:nvCxnSpPr>
        <p:spPr bwMode="auto">
          <a:xfrm>
            <a:off x="1257385" y="4279905"/>
            <a:ext cx="66415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2" name="Straight Arrow Connector 41"/>
          <p:cNvCxnSpPr/>
          <p:nvPr/>
        </p:nvCxnSpPr>
        <p:spPr bwMode="auto">
          <a:xfrm>
            <a:off x="2431273" y="4275623"/>
            <a:ext cx="66415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4597886" y="4070828"/>
            <a:ext cx="44806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X</a:t>
            </a:r>
            <a:endParaRPr lang="en-US" sz="1800" i="0" dirty="0"/>
          </a:p>
        </p:txBody>
      </p:sp>
      <p:sp>
        <p:nvSpPr>
          <p:cNvPr id="54" name="TextBox 53"/>
          <p:cNvSpPr txBox="1"/>
          <p:nvPr/>
        </p:nvSpPr>
        <p:spPr>
          <a:xfrm>
            <a:off x="5809512" y="4070828"/>
            <a:ext cx="44806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Y</a:t>
            </a:r>
            <a:endParaRPr lang="en-US" sz="1800" i="0" dirty="0"/>
          </a:p>
        </p:txBody>
      </p:sp>
      <p:sp>
        <p:nvSpPr>
          <p:cNvPr id="55" name="TextBox 54"/>
          <p:cNvSpPr txBox="1"/>
          <p:nvPr/>
        </p:nvSpPr>
        <p:spPr>
          <a:xfrm>
            <a:off x="7035160" y="4064012"/>
            <a:ext cx="44806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Z</a:t>
            </a:r>
            <a:endParaRPr lang="en-US" sz="1800" i="0" dirty="0"/>
          </a:p>
        </p:txBody>
      </p:sp>
      <p:cxnSp>
        <p:nvCxnSpPr>
          <p:cNvPr id="56" name="Straight Arrow Connector 55"/>
          <p:cNvCxnSpPr/>
          <p:nvPr/>
        </p:nvCxnSpPr>
        <p:spPr bwMode="auto">
          <a:xfrm>
            <a:off x="5108998" y="4248678"/>
            <a:ext cx="66415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59" name="Straight Arrow Connector 58"/>
          <p:cNvCxnSpPr/>
          <p:nvPr/>
        </p:nvCxnSpPr>
        <p:spPr bwMode="auto">
          <a:xfrm>
            <a:off x="6282886" y="4244396"/>
            <a:ext cx="66415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387079" name="Curved Connector 387078"/>
          <p:cNvCxnSpPr/>
          <p:nvPr/>
        </p:nvCxnSpPr>
        <p:spPr bwMode="auto">
          <a:xfrm rot="10800000" flipH="1">
            <a:off x="5832300" y="4313893"/>
            <a:ext cx="448064" cy="12700"/>
          </a:xfrm>
          <a:prstGeom prst="curvedConnector5">
            <a:avLst>
              <a:gd name="adj1" fmla="val -1205"/>
              <a:gd name="adj2" fmla="val -1621528"/>
              <a:gd name="adj3" fmla="val 97991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6" name="Group 5"/>
          <p:cNvGrpSpPr/>
          <p:nvPr/>
        </p:nvGrpSpPr>
        <p:grpSpPr>
          <a:xfrm>
            <a:off x="4536140" y="4901184"/>
            <a:ext cx="3174081" cy="1667866"/>
            <a:chOff x="4536140" y="4901184"/>
            <a:chExt cx="3174081" cy="1667866"/>
          </a:xfrm>
        </p:grpSpPr>
        <p:sp>
          <p:nvSpPr>
            <p:cNvPr id="41" name="TextBox 40"/>
            <p:cNvSpPr txBox="1"/>
            <p:nvPr/>
          </p:nvSpPr>
          <p:spPr>
            <a:xfrm>
              <a:off x="4628666" y="5034943"/>
              <a:ext cx="448064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i="0" dirty="0" smtClean="0"/>
                <a:t>X</a:t>
              </a:r>
              <a:endParaRPr lang="en-US" sz="1800" i="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080" y="5037471"/>
              <a:ext cx="448064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i="0" dirty="0" smtClean="0"/>
                <a:t>Y</a:t>
              </a:r>
              <a:endParaRPr lang="en-US" sz="1800" i="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7065940" y="5028127"/>
              <a:ext cx="448064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i="0" dirty="0" smtClean="0"/>
                <a:t>Z</a:t>
              </a:r>
              <a:endParaRPr lang="en-US" sz="1800" i="0" dirty="0"/>
            </a:p>
          </p:txBody>
        </p:sp>
        <p:cxnSp>
          <p:nvCxnSpPr>
            <p:cNvPr id="46" name="Straight Arrow Connector 45"/>
            <p:cNvCxnSpPr/>
            <p:nvPr/>
          </p:nvCxnSpPr>
          <p:spPr bwMode="auto">
            <a:xfrm>
              <a:off x="5139778" y="5212793"/>
              <a:ext cx="664152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47" name="Straight Arrow Connector 46"/>
            <p:cNvCxnSpPr/>
            <p:nvPr/>
          </p:nvCxnSpPr>
          <p:spPr bwMode="auto">
            <a:xfrm>
              <a:off x="6313666" y="5208511"/>
              <a:ext cx="664152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sp>
          <p:nvSpPr>
            <p:cNvPr id="48" name="TextBox 47"/>
            <p:cNvSpPr txBox="1"/>
            <p:nvPr/>
          </p:nvSpPr>
          <p:spPr>
            <a:xfrm>
              <a:off x="4628666" y="5532376"/>
              <a:ext cx="448064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i="0" dirty="0" smtClean="0"/>
                <a:t>X</a:t>
              </a:r>
              <a:endParaRPr lang="en-US" sz="1800" i="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080" y="5534904"/>
              <a:ext cx="448064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i="0" dirty="0" smtClean="0"/>
                <a:t>Y</a:t>
              </a:r>
              <a:endParaRPr lang="en-US" sz="1800" i="0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7065940" y="5525560"/>
              <a:ext cx="448064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i="0" dirty="0" smtClean="0"/>
                <a:t>Z</a:t>
              </a:r>
              <a:endParaRPr lang="en-US" sz="1800" i="0" dirty="0"/>
            </a:p>
          </p:txBody>
        </p:sp>
        <p:cxnSp>
          <p:nvCxnSpPr>
            <p:cNvPr id="51" name="Straight Arrow Connector 50"/>
            <p:cNvCxnSpPr/>
            <p:nvPr/>
          </p:nvCxnSpPr>
          <p:spPr bwMode="auto">
            <a:xfrm>
              <a:off x="5139778" y="5710226"/>
              <a:ext cx="664152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52" name="Straight Arrow Connector 51"/>
            <p:cNvCxnSpPr>
              <a:endCxn id="49" idx="3"/>
            </p:cNvCxnSpPr>
            <p:nvPr/>
          </p:nvCxnSpPr>
          <p:spPr bwMode="auto">
            <a:xfrm flipH="1">
              <a:off x="6311144" y="5719570"/>
              <a:ext cx="724016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sp>
          <p:nvSpPr>
            <p:cNvPr id="62" name="TextBox 61"/>
            <p:cNvSpPr txBox="1"/>
            <p:nvPr/>
          </p:nvSpPr>
          <p:spPr>
            <a:xfrm>
              <a:off x="4628666" y="6044440"/>
              <a:ext cx="448064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i="0" dirty="0" smtClean="0"/>
                <a:t>X</a:t>
              </a:r>
              <a:endParaRPr lang="en-US" sz="1800" i="0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5863080" y="6046968"/>
              <a:ext cx="448064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i="0" dirty="0" smtClean="0"/>
                <a:t>Y</a:t>
              </a:r>
              <a:endParaRPr lang="en-US" sz="1800" i="0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7065940" y="6037624"/>
              <a:ext cx="448064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i="0" dirty="0" smtClean="0"/>
                <a:t>Z</a:t>
              </a:r>
              <a:endParaRPr lang="en-US" sz="1800" i="0" dirty="0"/>
            </a:p>
          </p:txBody>
        </p:sp>
        <p:cxnSp>
          <p:nvCxnSpPr>
            <p:cNvPr id="67" name="Straight Arrow Connector 66"/>
            <p:cNvCxnSpPr/>
            <p:nvPr/>
          </p:nvCxnSpPr>
          <p:spPr bwMode="auto">
            <a:xfrm flipH="1">
              <a:off x="5202630" y="6221374"/>
              <a:ext cx="724016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cxnSp>
          <p:nvCxnSpPr>
            <p:cNvPr id="68" name="Straight Arrow Connector 67"/>
            <p:cNvCxnSpPr/>
            <p:nvPr/>
          </p:nvCxnSpPr>
          <p:spPr bwMode="auto">
            <a:xfrm flipH="1">
              <a:off x="6366850" y="6217513"/>
              <a:ext cx="724016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sp>
          <p:nvSpPr>
            <p:cNvPr id="5" name="Rectangle 4"/>
            <p:cNvSpPr/>
            <p:nvPr/>
          </p:nvSpPr>
          <p:spPr bwMode="auto">
            <a:xfrm>
              <a:off x="4536140" y="4901184"/>
              <a:ext cx="3174081" cy="1667866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4174813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B724EBA-E147-4A15-9035-CD38C37B7BB0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30723" name="Rectangle 2"/>
          <p:cNvSpPr>
            <a:spLocks noChangeArrowheads="1"/>
          </p:cNvSpPr>
          <p:nvPr/>
        </p:nvSpPr>
        <p:spPr bwMode="auto">
          <a:xfrm>
            <a:off x="122555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30724" name="Rectangle 3"/>
          <p:cNvSpPr>
            <a:spLocks noChangeArrowheads="1"/>
          </p:cNvSpPr>
          <p:nvPr/>
        </p:nvSpPr>
        <p:spPr bwMode="auto">
          <a:xfrm>
            <a:off x="366395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30725" name="Rectangle 9"/>
          <p:cNvSpPr>
            <a:spLocks noChangeArrowheads="1"/>
          </p:cNvSpPr>
          <p:nvPr/>
        </p:nvSpPr>
        <p:spPr bwMode="auto">
          <a:xfrm>
            <a:off x="0" y="214313"/>
            <a:ext cx="8977313" cy="119776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en-US" dirty="0">
                <a:solidFill>
                  <a:srgbClr val="000000"/>
                </a:solidFill>
                <a:cs typeface="Arial" charset="0"/>
              </a:rPr>
              <a:t>Bridge Principles: </a:t>
            </a:r>
            <a:r>
              <a:rPr lang="en-US" dirty="0" smtClean="0">
                <a:solidFill>
                  <a:srgbClr val="000000"/>
                </a:solidFill>
                <a:cs typeface="Arial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cs typeface="Arial" charset="0"/>
              </a:rPr>
            </a:br>
            <a:r>
              <a:rPr lang="en-US" dirty="0" smtClean="0">
                <a:solidFill>
                  <a:srgbClr val="FF0000"/>
                </a:solidFill>
                <a:cs typeface="Arial" charset="0"/>
              </a:rPr>
              <a:t>Acyclic</a:t>
            </a:r>
            <a:r>
              <a:rPr lang="en-US" dirty="0" smtClean="0">
                <a:solidFill>
                  <a:srgbClr val="000000"/>
                </a:solidFill>
                <a:cs typeface="Arial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cs typeface="Arial" charset="0"/>
              </a:rPr>
              <a:t>Causal </a:t>
            </a:r>
            <a:r>
              <a:rPr lang="en-US" dirty="0">
                <a:solidFill>
                  <a:srgbClr val="FF0000"/>
                </a:solidFill>
                <a:cs typeface="Arial" charset="0"/>
              </a:rPr>
              <a:t>Graph </a:t>
            </a:r>
            <a:r>
              <a:rPr lang="en-US" dirty="0">
                <a:solidFill>
                  <a:srgbClr val="000000"/>
                </a:solidFill>
                <a:cs typeface="Arial" charset="0"/>
              </a:rPr>
              <a:t>over V </a:t>
            </a:r>
            <a:r>
              <a:rPr lang="en-US" dirty="0" smtClean="0">
                <a:solidFill>
                  <a:srgbClr val="000000"/>
                </a:solidFill>
                <a:cs typeface="Arial" charset="0"/>
                <a:sym typeface="Symbol" pitchFamily="18" charset="2"/>
              </a:rPr>
              <a:t> Constraints </a:t>
            </a:r>
            <a:r>
              <a:rPr lang="en-US" dirty="0">
                <a:solidFill>
                  <a:srgbClr val="000000"/>
                </a:solidFill>
                <a:cs typeface="Arial" charset="0"/>
                <a:sym typeface="Symbol" pitchFamily="18" charset="2"/>
              </a:rPr>
              <a:t>on </a:t>
            </a:r>
            <a:r>
              <a:rPr lang="en-US" dirty="0">
                <a:solidFill>
                  <a:srgbClr val="00AE00"/>
                </a:solidFill>
                <a:cs typeface="Arial" charset="0"/>
                <a:sym typeface="Symbol" pitchFamily="18" charset="2"/>
              </a:rPr>
              <a:t>P(V)</a:t>
            </a:r>
            <a:br>
              <a:rPr lang="en-US" dirty="0">
                <a:solidFill>
                  <a:srgbClr val="00AE00"/>
                </a:solidFill>
                <a:cs typeface="Arial" charset="0"/>
                <a:sym typeface="Symbol" pitchFamily="18" charset="2"/>
              </a:rPr>
            </a:br>
            <a:endParaRPr lang="en-US" b="1" i="0" dirty="0"/>
          </a:p>
        </p:txBody>
      </p:sp>
      <p:sp>
        <p:nvSpPr>
          <p:cNvPr id="12294" name="Rectangle 13"/>
          <p:cNvSpPr>
            <a:spLocks noChangeArrowheads="1"/>
          </p:cNvSpPr>
          <p:nvPr/>
        </p:nvSpPr>
        <p:spPr bwMode="auto">
          <a:xfrm>
            <a:off x="286454" y="1545566"/>
            <a:ext cx="5068153" cy="95808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2000" i="0" dirty="0">
                <a:sym typeface="Wingdings" pitchFamily="2" charset="2"/>
              </a:rPr>
              <a:t>Weak Causal Markov Assumption</a:t>
            </a:r>
            <a:br>
              <a:rPr lang="en-US" sz="2000" i="0" dirty="0">
                <a:sym typeface="Wingdings" pitchFamily="2" charset="2"/>
              </a:rPr>
            </a:br>
            <a:r>
              <a:rPr lang="en-US" sz="2000" i="0" dirty="0">
                <a:sym typeface="Wingdings" pitchFamily="2" charset="2"/>
              </a:rPr>
              <a:t>V</a:t>
            </a:r>
            <a:r>
              <a:rPr lang="en-US" sz="2000" i="0" baseline="-25000" dirty="0">
                <a:sym typeface="Wingdings" pitchFamily="2" charset="2"/>
              </a:rPr>
              <a:t>1</a:t>
            </a:r>
            <a:r>
              <a:rPr lang="en-US" sz="2000" i="0" dirty="0">
                <a:sym typeface="Wingdings" pitchFamily="2" charset="2"/>
              </a:rPr>
              <a:t>,V</a:t>
            </a:r>
            <a:r>
              <a:rPr lang="en-US" sz="2000" i="0" baseline="-25000" dirty="0">
                <a:sym typeface="Wingdings" pitchFamily="2" charset="2"/>
              </a:rPr>
              <a:t>2</a:t>
            </a:r>
            <a:r>
              <a:rPr lang="en-US" sz="2000" i="0" dirty="0">
                <a:sym typeface="Wingdings" pitchFamily="2" charset="2"/>
              </a:rPr>
              <a:t> </a:t>
            </a:r>
            <a:r>
              <a:rPr lang="en-US" sz="2000" i="0" dirty="0">
                <a:solidFill>
                  <a:srgbClr val="FF0000"/>
                </a:solidFill>
                <a:sym typeface="Wingdings" pitchFamily="2" charset="2"/>
              </a:rPr>
              <a:t>causally disconnected</a:t>
            </a:r>
            <a:r>
              <a:rPr lang="en-US" sz="2000" i="0" dirty="0">
                <a:sym typeface="Wingdings" pitchFamily="2" charset="2"/>
              </a:rPr>
              <a:t> </a:t>
            </a:r>
            <a:r>
              <a:rPr lang="en-US" sz="2000" i="0" dirty="0">
                <a:sym typeface="Symbol" pitchFamily="18" charset="2"/>
              </a:rPr>
              <a:t></a:t>
            </a:r>
            <a:r>
              <a:rPr lang="en-US" sz="2000" i="0" dirty="0">
                <a:sym typeface="Wingdings" pitchFamily="2" charset="2"/>
              </a:rPr>
              <a:t>  </a:t>
            </a:r>
            <a:r>
              <a:rPr lang="en-US" sz="2000" i="0" dirty="0">
                <a:solidFill>
                  <a:srgbClr val="00AE00"/>
                </a:solidFill>
                <a:sym typeface="Wingdings" pitchFamily="2" charset="2"/>
              </a:rPr>
              <a:t>V</a:t>
            </a:r>
            <a:r>
              <a:rPr lang="en-US" sz="2000" i="0" baseline="-25000" dirty="0">
                <a:solidFill>
                  <a:srgbClr val="00AE00"/>
                </a:solidFill>
                <a:sym typeface="Wingdings" pitchFamily="2" charset="2"/>
              </a:rPr>
              <a:t>1</a:t>
            </a:r>
            <a:r>
              <a:rPr lang="en-US" sz="2000" i="0" dirty="0">
                <a:solidFill>
                  <a:srgbClr val="00AE00"/>
                </a:solidFill>
                <a:sym typeface="Wingdings" pitchFamily="2" charset="2"/>
              </a:rPr>
              <a:t> _||_ V</a:t>
            </a:r>
            <a:r>
              <a:rPr lang="en-US" sz="2000" i="0" baseline="-25000" dirty="0">
                <a:solidFill>
                  <a:srgbClr val="00AE00"/>
                </a:solidFill>
                <a:sym typeface="Wingdings" pitchFamily="2" charset="2"/>
              </a:rPr>
              <a:t>2</a:t>
            </a:r>
          </a:p>
        </p:txBody>
      </p:sp>
      <p:sp>
        <p:nvSpPr>
          <p:cNvPr id="2" name="Rectangle 1"/>
          <p:cNvSpPr/>
          <p:nvPr/>
        </p:nvSpPr>
        <p:spPr>
          <a:xfrm>
            <a:off x="1071544" y="2884221"/>
            <a:ext cx="72437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0" dirty="0">
                <a:solidFill>
                  <a:srgbClr val="00AE00"/>
                </a:solidFill>
                <a:sym typeface="Wingdings" pitchFamily="2" charset="2"/>
              </a:rPr>
              <a:t>V</a:t>
            </a:r>
            <a:r>
              <a:rPr lang="en-US" i="0" baseline="-25000" dirty="0">
                <a:solidFill>
                  <a:srgbClr val="00AE00"/>
                </a:solidFill>
                <a:sym typeface="Wingdings" pitchFamily="2" charset="2"/>
              </a:rPr>
              <a:t>1</a:t>
            </a:r>
            <a:r>
              <a:rPr lang="en-US" i="0" dirty="0">
                <a:solidFill>
                  <a:srgbClr val="00AE00"/>
                </a:solidFill>
                <a:sym typeface="Wingdings" pitchFamily="2" charset="2"/>
              </a:rPr>
              <a:t> _||_ V</a:t>
            </a:r>
            <a:r>
              <a:rPr lang="en-US" i="0" baseline="-25000" dirty="0">
                <a:solidFill>
                  <a:srgbClr val="00AE00"/>
                </a:solidFill>
                <a:sym typeface="Wingdings" pitchFamily="2" charset="2"/>
              </a:rPr>
              <a:t>2</a:t>
            </a:r>
            <a:r>
              <a:rPr lang="en-US" i="0" dirty="0">
                <a:solidFill>
                  <a:srgbClr val="00AE00"/>
                </a:solidFill>
                <a:sym typeface="Wingdings" pitchFamily="2" charset="2"/>
              </a:rPr>
              <a:t>  </a:t>
            </a:r>
            <a:r>
              <a:rPr lang="en-US" i="0" dirty="0" smtClean="0">
                <a:solidFill>
                  <a:srgbClr val="00AE00"/>
                </a:solidFill>
                <a:sym typeface="Symbol"/>
              </a:rPr>
              <a:t> v</a:t>
            </a:r>
            <a:r>
              <a:rPr lang="en-US" i="0" baseline="-25000" dirty="0" smtClean="0">
                <a:solidFill>
                  <a:srgbClr val="00AE00"/>
                </a:solidFill>
                <a:sym typeface="Symbol"/>
              </a:rPr>
              <a:t>1</a:t>
            </a:r>
            <a:r>
              <a:rPr lang="en-US" i="0" dirty="0" smtClean="0">
                <a:solidFill>
                  <a:srgbClr val="00AE00"/>
                </a:solidFill>
                <a:sym typeface="Symbol"/>
              </a:rPr>
              <a:t>,v</a:t>
            </a:r>
            <a:r>
              <a:rPr lang="en-US" i="0" baseline="-25000" dirty="0" smtClean="0">
                <a:solidFill>
                  <a:srgbClr val="00AE00"/>
                </a:solidFill>
                <a:sym typeface="Symbol"/>
              </a:rPr>
              <a:t>2 </a:t>
            </a:r>
            <a:r>
              <a:rPr lang="en-US" i="0" dirty="0" smtClean="0">
                <a:solidFill>
                  <a:srgbClr val="00AE00"/>
                </a:solidFill>
                <a:sym typeface="Symbol"/>
              </a:rPr>
              <a:t>P(</a:t>
            </a:r>
            <a:r>
              <a:rPr lang="en-US" i="0" dirty="0" smtClean="0">
                <a:solidFill>
                  <a:srgbClr val="00AE00"/>
                </a:solidFill>
                <a:sym typeface="Wingdings" pitchFamily="2" charset="2"/>
              </a:rPr>
              <a:t>V</a:t>
            </a:r>
            <a:r>
              <a:rPr lang="en-US" i="0" baseline="-25000" dirty="0" smtClean="0">
                <a:solidFill>
                  <a:srgbClr val="00AE00"/>
                </a:solidFill>
                <a:sym typeface="Wingdings" pitchFamily="2" charset="2"/>
              </a:rPr>
              <a:t>1</a:t>
            </a:r>
            <a:r>
              <a:rPr lang="en-US" i="0" dirty="0">
                <a:solidFill>
                  <a:srgbClr val="00AE00"/>
                </a:solidFill>
                <a:sym typeface="Wingdings" pitchFamily="2" charset="2"/>
              </a:rPr>
              <a:t>=v</a:t>
            </a:r>
            <a:r>
              <a:rPr lang="en-US" i="0" baseline="-25000" dirty="0" smtClean="0">
                <a:solidFill>
                  <a:srgbClr val="00AE00"/>
                </a:solidFill>
                <a:sym typeface="Wingdings" pitchFamily="2" charset="2"/>
              </a:rPr>
              <a:t>1 </a:t>
            </a:r>
            <a:r>
              <a:rPr lang="en-US" i="0" dirty="0">
                <a:solidFill>
                  <a:srgbClr val="00AE00"/>
                </a:solidFill>
                <a:sym typeface="Wingdings" pitchFamily="2" charset="2"/>
              </a:rPr>
              <a:t>|</a:t>
            </a:r>
            <a:r>
              <a:rPr lang="en-US" i="0" baseline="-25000" dirty="0" smtClean="0">
                <a:solidFill>
                  <a:srgbClr val="00AE00"/>
                </a:solidFill>
                <a:sym typeface="Wingdings" pitchFamily="2" charset="2"/>
              </a:rPr>
              <a:t> </a:t>
            </a:r>
            <a:r>
              <a:rPr lang="en-US" i="0" dirty="0" smtClean="0">
                <a:solidFill>
                  <a:srgbClr val="00AE00"/>
                </a:solidFill>
                <a:sym typeface="Wingdings" pitchFamily="2" charset="2"/>
              </a:rPr>
              <a:t>V</a:t>
            </a:r>
            <a:r>
              <a:rPr lang="en-US" i="0" baseline="-25000" dirty="0" smtClean="0">
                <a:solidFill>
                  <a:srgbClr val="00AE00"/>
                </a:solidFill>
                <a:sym typeface="Wingdings" pitchFamily="2" charset="2"/>
              </a:rPr>
              <a:t>2</a:t>
            </a:r>
            <a:r>
              <a:rPr lang="en-US" i="0" dirty="0" smtClean="0">
                <a:solidFill>
                  <a:srgbClr val="00AE00"/>
                </a:solidFill>
                <a:sym typeface="Wingdings" pitchFamily="2" charset="2"/>
              </a:rPr>
              <a:t> = v</a:t>
            </a:r>
            <a:r>
              <a:rPr lang="en-US" i="0" baseline="-25000" dirty="0" smtClean="0">
                <a:solidFill>
                  <a:srgbClr val="00AE00"/>
                </a:solidFill>
                <a:sym typeface="Wingdings" pitchFamily="2" charset="2"/>
              </a:rPr>
              <a:t>2</a:t>
            </a:r>
            <a:r>
              <a:rPr lang="en-US" i="0" dirty="0" smtClean="0">
                <a:solidFill>
                  <a:srgbClr val="00AE00"/>
                </a:solidFill>
                <a:sym typeface="Wingdings" pitchFamily="2" charset="2"/>
              </a:rPr>
              <a:t>) =</a:t>
            </a:r>
            <a:r>
              <a:rPr lang="en-US" i="0" dirty="0">
                <a:solidFill>
                  <a:srgbClr val="00AE00"/>
                </a:solidFill>
                <a:sym typeface="Symbol"/>
              </a:rPr>
              <a:t> </a:t>
            </a:r>
            <a:r>
              <a:rPr lang="en-US" i="0" dirty="0" smtClean="0">
                <a:solidFill>
                  <a:srgbClr val="00AE00"/>
                </a:solidFill>
                <a:sym typeface="Symbol"/>
              </a:rPr>
              <a:t>P(</a:t>
            </a:r>
            <a:r>
              <a:rPr lang="en-US" i="0" dirty="0" smtClean="0">
                <a:solidFill>
                  <a:srgbClr val="00AE00"/>
                </a:solidFill>
                <a:sym typeface="Wingdings" pitchFamily="2" charset="2"/>
              </a:rPr>
              <a:t>V</a:t>
            </a:r>
            <a:r>
              <a:rPr lang="en-US" i="0" baseline="-25000" dirty="0" smtClean="0">
                <a:solidFill>
                  <a:srgbClr val="00AE00"/>
                </a:solidFill>
                <a:sym typeface="Wingdings" pitchFamily="2" charset="2"/>
              </a:rPr>
              <a:t>1</a:t>
            </a:r>
            <a:r>
              <a:rPr lang="en-US" i="0" dirty="0" smtClean="0">
                <a:solidFill>
                  <a:srgbClr val="00AE00"/>
                </a:solidFill>
                <a:sym typeface="Wingdings" pitchFamily="2" charset="2"/>
              </a:rPr>
              <a:t>=v</a:t>
            </a:r>
            <a:r>
              <a:rPr lang="en-US" i="0" baseline="-25000" dirty="0" smtClean="0">
                <a:solidFill>
                  <a:srgbClr val="00AE00"/>
                </a:solidFill>
                <a:sym typeface="Wingdings" pitchFamily="2" charset="2"/>
              </a:rPr>
              <a:t>1</a:t>
            </a:r>
            <a:r>
              <a:rPr lang="en-US" i="0" dirty="0" smtClean="0">
                <a:solidFill>
                  <a:srgbClr val="00AE00"/>
                </a:solidFill>
                <a:sym typeface="Wingdings" pitchFamily="2" charset="2"/>
              </a:rPr>
              <a:t>) </a:t>
            </a:r>
            <a:r>
              <a:rPr lang="en-US" i="0" baseline="-25000" dirty="0" smtClean="0">
                <a:solidFill>
                  <a:srgbClr val="00AE00"/>
                </a:solidFill>
                <a:sym typeface="Symbol"/>
              </a:rPr>
              <a:t> </a:t>
            </a:r>
            <a:endParaRPr lang="en-US" i="0" baseline="-25000" dirty="0">
              <a:solidFill>
                <a:srgbClr val="00AE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13860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0800" y="230400"/>
            <a:ext cx="7772400" cy="615600"/>
          </a:xfrm>
          <a:noFill/>
          <a:ln/>
        </p:spPr>
        <p:txBody>
          <a:bodyPr/>
          <a:lstStyle/>
          <a:p>
            <a:pPr algn="ctr"/>
            <a:r>
              <a:rPr lang="en-US" sz="3200" dirty="0">
                <a:latin typeface="Arial" charset="0"/>
                <a:cs typeface="Arial" charset="0"/>
              </a:rPr>
              <a:t>Search: Orientation</a:t>
            </a:r>
          </a:p>
        </p:txBody>
      </p:sp>
      <p:sp>
        <p:nvSpPr>
          <p:cNvPr id="387076" name="Rectangle 4"/>
          <p:cNvSpPr>
            <a:spLocks noChangeArrowheads="1"/>
          </p:cNvSpPr>
          <p:nvPr/>
        </p:nvSpPr>
        <p:spPr bwMode="auto">
          <a:xfrm>
            <a:off x="3733213" y="942463"/>
            <a:ext cx="1429187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rgbClr val="FF0000"/>
                </a:solidFill>
                <a:latin typeface="Arial" charset="0"/>
              </a:rPr>
              <a:t>PAGs</a:t>
            </a: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>
            <a:off x="2285809" y="3140536"/>
            <a:ext cx="2104867" cy="1310079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2977897" y="1824658"/>
            <a:ext cx="2539651" cy="397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 smtClean="0">
                <a:solidFill>
                  <a:schemeClr val="tx2"/>
                </a:solidFill>
                <a:latin typeface="Arial" charset="0"/>
              </a:rPr>
              <a:t>Y Unshielded</a:t>
            </a:r>
            <a:endParaRPr lang="en-US" sz="20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70022" y="2367058"/>
            <a:ext cx="44806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X</a:t>
            </a:r>
            <a:endParaRPr lang="en-US" sz="1800" i="0" dirty="0"/>
          </a:p>
        </p:txBody>
      </p:sp>
      <p:sp>
        <p:nvSpPr>
          <p:cNvPr id="18" name="TextBox 17"/>
          <p:cNvSpPr txBox="1"/>
          <p:nvPr/>
        </p:nvSpPr>
        <p:spPr>
          <a:xfrm>
            <a:off x="4304436" y="2369586"/>
            <a:ext cx="44806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Y</a:t>
            </a:r>
            <a:endParaRPr lang="en-US" sz="1800" i="0" dirty="0"/>
          </a:p>
        </p:txBody>
      </p:sp>
      <p:sp>
        <p:nvSpPr>
          <p:cNvPr id="19" name="TextBox 18"/>
          <p:cNvSpPr txBox="1"/>
          <p:nvPr/>
        </p:nvSpPr>
        <p:spPr>
          <a:xfrm>
            <a:off x="5507296" y="2360242"/>
            <a:ext cx="44806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Z</a:t>
            </a:r>
            <a:endParaRPr lang="en-US" sz="1800" i="0" dirty="0"/>
          </a:p>
        </p:txBody>
      </p:sp>
      <p:cxnSp>
        <p:nvCxnSpPr>
          <p:cNvPr id="20" name="Straight Arrow Connector 19"/>
          <p:cNvCxnSpPr/>
          <p:nvPr/>
        </p:nvCxnSpPr>
        <p:spPr bwMode="auto">
          <a:xfrm>
            <a:off x="3581134" y="2544908"/>
            <a:ext cx="66415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15" name="Oval 14"/>
          <p:cNvSpPr/>
          <p:nvPr/>
        </p:nvSpPr>
        <p:spPr bwMode="auto">
          <a:xfrm>
            <a:off x="3465060" y="2502975"/>
            <a:ext cx="116074" cy="102554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4251410" y="2505503"/>
            <a:ext cx="116074" cy="102554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>
            <a:off x="4755022" y="2540626"/>
            <a:ext cx="66415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26" name="Oval 25"/>
          <p:cNvSpPr/>
          <p:nvPr/>
        </p:nvSpPr>
        <p:spPr bwMode="auto">
          <a:xfrm>
            <a:off x="4638948" y="2498693"/>
            <a:ext cx="116074" cy="102554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5425298" y="2501221"/>
            <a:ext cx="116074" cy="102554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 bwMode="auto">
          <a:xfrm>
            <a:off x="4818070" y="3140536"/>
            <a:ext cx="999767" cy="1159131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1" name="TextBox 30"/>
          <p:cNvSpPr txBox="1"/>
          <p:nvPr/>
        </p:nvSpPr>
        <p:spPr>
          <a:xfrm>
            <a:off x="5541372" y="3128016"/>
            <a:ext cx="136002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>
                <a:solidFill>
                  <a:srgbClr val="00AE00"/>
                </a:solidFill>
              </a:rPr>
              <a:t>X _||_ Z | Y</a:t>
            </a:r>
            <a:endParaRPr lang="en-US" sz="1800" i="0" dirty="0">
              <a:solidFill>
                <a:srgbClr val="00AE00"/>
              </a:solidFill>
            </a:endParaRPr>
          </a:p>
        </p:txBody>
      </p:sp>
      <p:grpSp>
        <p:nvGrpSpPr>
          <p:cNvPr id="387089" name="Group 387088"/>
          <p:cNvGrpSpPr/>
          <p:nvPr/>
        </p:nvGrpSpPr>
        <p:grpSpPr>
          <a:xfrm>
            <a:off x="2223253" y="3147467"/>
            <a:ext cx="1360028" cy="369332"/>
            <a:chOff x="2223253" y="3147467"/>
            <a:chExt cx="1360028" cy="369332"/>
          </a:xfrm>
        </p:grpSpPr>
        <p:sp>
          <p:nvSpPr>
            <p:cNvPr id="30" name="TextBox 29"/>
            <p:cNvSpPr txBox="1"/>
            <p:nvPr/>
          </p:nvSpPr>
          <p:spPr>
            <a:xfrm>
              <a:off x="2223253" y="3147467"/>
              <a:ext cx="136002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i="0" dirty="0" smtClean="0">
                  <a:solidFill>
                    <a:srgbClr val="00AE00"/>
                  </a:solidFill>
                </a:rPr>
                <a:t>X _||_ Z | Y</a:t>
              </a:r>
              <a:endParaRPr lang="en-US" sz="1800" i="0" dirty="0">
                <a:solidFill>
                  <a:srgbClr val="00AE00"/>
                </a:solidFill>
              </a:endParaRPr>
            </a:p>
          </p:txBody>
        </p:sp>
        <p:cxnSp>
          <p:nvCxnSpPr>
            <p:cNvPr id="22" name="Straight Connector 21"/>
            <p:cNvCxnSpPr>
              <a:endCxn id="30" idx="2"/>
            </p:cNvCxnSpPr>
            <p:nvPr/>
          </p:nvCxnSpPr>
          <p:spPr bwMode="auto">
            <a:xfrm>
              <a:off x="2588621" y="3273862"/>
              <a:ext cx="314646" cy="242937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4" name="TextBox 33"/>
          <p:cNvSpPr txBox="1"/>
          <p:nvPr/>
        </p:nvSpPr>
        <p:spPr>
          <a:xfrm>
            <a:off x="1448472" y="3842224"/>
            <a:ext cx="136002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>
                <a:solidFill>
                  <a:srgbClr val="FF0000"/>
                </a:solidFill>
              </a:rPr>
              <a:t>Collider</a:t>
            </a:r>
            <a:endParaRPr lang="en-US" sz="1800" i="0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955360" y="3811232"/>
            <a:ext cx="189477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>
                <a:solidFill>
                  <a:srgbClr val="FF0000"/>
                </a:solidFill>
              </a:rPr>
              <a:t>Non-Collider</a:t>
            </a:r>
            <a:endParaRPr lang="en-US" sz="1800" i="0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00809" y="4493617"/>
            <a:ext cx="44806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X</a:t>
            </a:r>
            <a:endParaRPr lang="en-US" sz="1800" i="0" dirty="0"/>
          </a:p>
        </p:txBody>
      </p:sp>
      <p:sp>
        <p:nvSpPr>
          <p:cNvPr id="37" name="TextBox 36"/>
          <p:cNvSpPr txBox="1"/>
          <p:nvPr/>
        </p:nvSpPr>
        <p:spPr>
          <a:xfrm>
            <a:off x="1835223" y="4496145"/>
            <a:ext cx="44806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Y</a:t>
            </a:r>
            <a:endParaRPr lang="en-US" sz="1800" i="0" dirty="0"/>
          </a:p>
        </p:txBody>
      </p:sp>
      <p:sp>
        <p:nvSpPr>
          <p:cNvPr id="38" name="TextBox 37"/>
          <p:cNvSpPr txBox="1"/>
          <p:nvPr/>
        </p:nvSpPr>
        <p:spPr>
          <a:xfrm>
            <a:off x="3038083" y="4486801"/>
            <a:ext cx="44806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Z</a:t>
            </a:r>
            <a:endParaRPr lang="en-US" sz="1800" i="0" dirty="0"/>
          </a:p>
        </p:txBody>
      </p:sp>
      <p:cxnSp>
        <p:nvCxnSpPr>
          <p:cNvPr id="39" name="Straight Arrow Connector 38"/>
          <p:cNvCxnSpPr/>
          <p:nvPr/>
        </p:nvCxnSpPr>
        <p:spPr bwMode="auto">
          <a:xfrm>
            <a:off x="1111921" y="4671467"/>
            <a:ext cx="66415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0" name="Oval 39"/>
          <p:cNvSpPr/>
          <p:nvPr/>
        </p:nvSpPr>
        <p:spPr bwMode="auto">
          <a:xfrm>
            <a:off x="995847" y="4629534"/>
            <a:ext cx="116074" cy="102554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2" name="Straight Arrow Connector 41"/>
          <p:cNvCxnSpPr/>
          <p:nvPr/>
        </p:nvCxnSpPr>
        <p:spPr bwMode="auto">
          <a:xfrm>
            <a:off x="2285809" y="4667185"/>
            <a:ext cx="66415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/>
          </a:ln>
          <a:effectLst/>
        </p:spPr>
      </p:cxnSp>
      <p:sp>
        <p:nvSpPr>
          <p:cNvPr id="44" name="Oval 43"/>
          <p:cNvSpPr/>
          <p:nvPr/>
        </p:nvSpPr>
        <p:spPr bwMode="auto">
          <a:xfrm>
            <a:off x="2956085" y="4627780"/>
            <a:ext cx="116074" cy="102554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452422" y="4462390"/>
            <a:ext cx="44806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X</a:t>
            </a:r>
            <a:endParaRPr lang="en-US" sz="1800" i="0" dirty="0"/>
          </a:p>
        </p:txBody>
      </p:sp>
      <p:sp>
        <p:nvSpPr>
          <p:cNvPr id="54" name="TextBox 53"/>
          <p:cNvSpPr txBox="1"/>
          <p:nvPr/>
        </p:nvSpPr>
        <p:spPr>
          <a:xfrm>
            <a:off x="5686836" y="4464918"/>
            <a:ext cx="44806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Y</a:t>
            </a:r>
            <a:endParaRPr lang="en-US" sz="1800" i="0" dirty="0"/>
          </a:p>
        </p:txBody>
      </p:sp>
      <p:sp>
        <p:nvSpPr>
          <p:cNvPr id="55" name="TextBox 54"/>
          <p:cNvSpPr txBox="1"/>
          <p:nvPr/>
        </p:nvSpPr>
        <p:spPr>
          <a:xfrm>
            <a:off x="6889696" y="4455574"/>
            <a:ext cx="44806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Z</a:t>
            </a:r>
            <a:endParaRPr lang="en-US" sz="1800" i="0" dirty="0"/>
          </a:p>
        </p:txBody>
      </p:sp>
      <p:cxnSp>
        <p:nvCxnSpPr>
          <p:cNvPr id="56" name="Straight Arrow Connector 55"/>
          <p:cNvCxnSpPr/>
          <p:nvPr/>
        </p:nvCxnSpPr>
        <p:spPr bwMode="auto">
          <a:xfrm>
            <a:off x="4963534" y="4640240"/>
            <a:ext cx="66415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57" name="Oval 56"/>
          <p:cNvSpPr/>
          <p:nvPr/>
        </p:nvSpPr>
        <p:spPr bwMode="auto">
          <a:xfrm>
            <a:off x="4847460" y="4598307"/>
            <a:ext cx="116074" cy="102554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8" name="Oval 57"/>
          <p:cNvSpPr/>
          <p:nvPr/>
        </p:nvSpPr>
        <p:spPr bwMode="auto">
          <a:xfrm>
            <a:off x="5633810" y="4600835"/>
            <a:ext cx="116074" cy="102554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9" name="Straight Arrow Connector 58"/>
          <p:cNvCxnSpPr/>
          <p:nvPr/>
        </p:nvCxnSpPr>
        <p:spPr bwMode="auto">
          <a:xfrm>
            <a:off x="6137422" y="4635958"/>
            <a:ext cx="66415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60" name="Oval 59"/>
          <p:cNvSpPr/>
          <p:nvPr/>
        </p:nvSpPr>
        <p:spPr bwMode="auto">
          <a:xfrm>
            <a:off x="6021348" y="4594025"/>
            <a:ext cx="116074" cy="102554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1" name="Oval 60"/>
          <p:cNvSpPr/>
          <p:nvPr/>
        </p:nvSpPr>
        <p:spPr bwMode="auto">
          <a:xfrm>
            <a:off x="6807698" y="4596553"/>
            <a:ext cx="116074" cy="102554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87079" name="Curved Connector 387078"/>
          <p:cNvCxnSpPr/>
          <p:nvPr/>
        </p:nvCxnSpPr>
        <p:spPr bwMode="auto">
          <a:xfrm rot="10800000" flipH="1">
            <a:off x="5686836" y="4705455"/>
            <a:ext cx="448064" cy="12700"/>
          </a:xfrm>
          <a:prstGeom prst="curvedConnector5">
            <a:avLst>
              <a:gd name="adj1" fmla="val -1205"/>
              <a:gd name="adj2" fmla="val -1621528"/>
              <a:gd name="adj3" fmla="val 97991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="" xmlns:p14="http://schemas.microsoft.com/office/powerpoint/2010/main" val="6135998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0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n-US" sz="3200" dirty="0">
                <a:latin typeface="Arial" charset="0"/>
                <a:cs typeface="Arial" charset="0"/>
              </a:rPr>
              <a:t>Search: Orientation</a:t>
            </a:r>
          </a:p>
        </p:txBody>
      </p:sp>
      <p:graphicFrame>
        <p:nvGraphicFramePr>
          <p:cNvPr id="388099" name="Object 3">
            <a:hlinkClick r:id="" action="ppaction://ole?verb=0"/>
          </p:cNvPr>
          <p:cNvGraphicFramePr>
            <a:graphicFrameLocks/>
          </p:cNvGraphicFramePr>
          <p:nvPr/>
        </p:nvGraphicFramePr>
        <p:xfrm>
          <a:off x="990600" y="2514600"/>
          <a:ext cx="7904163" cy="4270375"/>
        </p:xfrm>
        <a:graphic>
          <a:graphicData uri="http://schemas.openxmlformats.org/presentationml/2006/ole">
            <p:oleObj spid="_x0000_s52244" name="Picture" r:id="rId3" imgW="5506212" imgH="3390900" progId="Word.Picture.8">
              <p:embed/>
            </p:oleObj>
          </a:graphicData>
        </a:graphic>
      </p:graphicFrame>
      <p:sp>
        <p:nvSpPr>
          <p:cNvPr id="388100" name="Rectangle 4"/>
          <p:cNvSpPr>
            <a:spLocks noChangeArrowheads="1"/>
          </p:cNvSpPr>
          <p:nvPr/>
        </p:nvSpPr>
        <p:spPr bwMode="auto">
          <a:xfrm>
            <a:off x="2058988" y="1773238"/>
            <a:ext cx="5788025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chemeClr val="bg2"/>
                </a:solidFill>
                <a:latin typeface="Arial" charset="0"/>
              </a:rPr>
              <a:t>Away from Collider</a:t>
            </a:r>
            <a:endParaRPr lang="en-US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" name="Oval 1"/>
          <p:cNvSpPr/>
          <p:nvPr/>
        </p:nvSpPr>
        <p:spPr bwMode="auto">
          <a:xfrm>
            <a:off x="6861658" y="6283757"/>
            <a:ext cx="482803" cy="358445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436548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5026" name="Object 2">
            <a:hlinkClick r:id="" action="ppaction://ole?verb=0"/>
          </p:cNvPr>
          <p:cNvGraphicFramePr>
            <a:graphicFrameLocks/>
          </p:cNvGraphicFramePr>
          <p:nvPr/>
        </p:nvGraphicFramePr>
        <p:xfrm>
          <a:off x="1968500" y="127000"/>
          <a:ext cx="5635625" cy="6670675"/>
        </p:xfrm>
        <a:graphic>
          <a:graphicData uri="http://schemas.openxmlformats.org/presentationml/2006/ole">
            <p:oleObj spid="_x0000_s37911" name="Microsoft Word 6.0 Document" r:id="rId3" imgW="3143250" imgH="4619625" progId="Word.Document.8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12425853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41842" y="226828"/>
            <a:ext cx="7772400" cy="641498"/>
          </a:xfrm>
          <a:noFill/>
          <a:ln/>
        </p:spPr>
        <p:txBody>
          <a:bodyPr/>
          <a:lstStyle/>
          <a:p>
            <a:pPr algn="ctr"/>
            <a:r>
              <a:rPr lang="en-US" sz="3200" dirty="0">
                <a:latin typeface="Arial" pitchFamily="34" charset="0"/>
                <a:cs typeface="Arial" pitchFamily="34" charset="0"/>
              </a:rPr>
              <a:t>Search: Orientation</a:t>
            </a:r>
          </a:p>
        </p:txBody>
      </p:sp>
      <p:graphicFrame>
        <p:nvGraphicFramePr>
          <p:cNvPr id="389123" name="Object 3">
            <a:hlinkClick r:id="" action="ppaction://ole?verb=0"/>
          </p:cNvPr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387806763"/>
              </p:ext>
            </p:extLst>
          </p:nvPr>
        </p:nvGraphicFramePr>
        <p:xfrm>
          <a:off x="2376377" y="1738092"/>
          <a:ext cx="6324600" cy="4483100"/>
        </p:xfrm>
        <a:graphic>
          <a:graphicData uri="http://schemas.openxmlformats.org/presentationml/2006/ole">
            <p:oleObj spid="_x0000_s53265" name="Picture" r:id="rId3" imgW="5562600" imgH="5134356" progId="Word.Picture.8">
              <p:embed/>
            </p:oleObj>
          </a:graphicData>
        </a:graphic>
      </p:graphicFrame>
      <p:sp>
        <p:nvSpPr>
          <p:cNvPr id="389124" name="Rectangle 4"/>
          <p:cNvSpPr>
            <a:spLocks noChangeArrowheads="1"/>
          </p:cNvSpPr>
          <p:nvPr/>
        </p:nvSpPr>
        <p:spPr bwMode="auto">
          <a:xfrm>
            <a:off x="304800" y="3620386"/>
            <a:ext cx="1628775" cy="267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solidFill>
                  <a:srgbClr val="037C03"/>
                </a:solidFill>
                <a:latin typeface="Arial" charset="0"/>
              </a:rPr>
              <a:t>X1 || X2</a:t>
            </a:r>
          </a:p>
          <a:p>
            <a:pPr algn="ctr">
              <a:spcBef>
                <a:spcPct val="50000"/>
              </a:spcBef>
            </a:pPr>
            <a:endParaRPr lang="en-US" sz="2000" dirty="0">
              <a:solidFill>
                <a:srgbClr val="037C03"/>
              </a:solidFill>
              <a:latin typeface="Arial" charset="0"/>
            </a:endParaRPr>
          </a:p>
          <a:p>
            <a:pPr algn="ctr">
              <a:spcBef>
                <a:spcPct val="50000"/>
              </a:spcBef>
            </a:pPr>
            <a:endParaRPr lang="en-US" sz="2000" dirty="0">
              <a:solidFill>
                <a:srgbClr val="037C03"/>
              </a:solidFill>
              <a:latin typeface="Arial" charset="0"/>
            </a:endParaRPr>
          </a:p>
          <a:p>
            <a:pPr algn="ctr">
              <a:spcBef>
                <a:spcPct val="50000"/>
              </a:spcBef>
            </a:pPr>
            <a:endParaRPr lang="en-US" sz="2000" dirty="0">
              <a:solidFill>
                <a:srgbClr val="037C03"/>
              </a:solidFill>
              <a:latin typeface="Arial" charset="0"/>
            </a:endParaRPr>
          </a:p>
          <a:p>
            <a:pPr algn="ctr">
              <a:spcBef>
                <a:spcPct val="50000"/>
              </a:spcBef>
            </a:pPr>
            <a:r>
              <a:rPr lang="en-US" sz="2000" dirty="0">
                <a:solidFill>
                  <a:srgbClr val="037C03"/>
                </a:solidFill>
                <a:latin typeface="Arial" charset="0"/>
              </a:rPr>
              <a:t>X1 || X4 | X3</a:t>
            </a:r>
          </a:p>
          <a:p>
            <a:pPr algn="ctr">
              <a:spcBef>
                <a:spcPct val="50000"/>
              </a:spcBef>
            </a:pPr>
            <a:r>
              <a:rPr lang="en-US" sz="2000" dirty="0">
                <a:solidFill>
                  <a:srgbClr val="037C03"/>
                </a:solidFill>
                <a:latin typeface="Arial" charset="0"/>
              </a:rPr>
              <a:t>X2 || X4 | X3</a:t>
            </a:r>
          </a:p>
        </p:txBody>
      </p:sp>
      <p:sp>
        <p:nvSpPr>
          <p:cNvPr id="389125" name="Line 5"/>
          <p:cNvSpPr>
            <a:spLocks noChangeShapeType="1"/>
          </p:cNvSpPr>
          <p:nvPr/>
        </p:nvSpPr>
        <p:spPr bwMode="auto">
          <a:xfrm>
            <a:off x="990600" y="4114800"/>
            <a:ext cx="209550" cy="0"/>
          </a:xfrm>
          <a:prstGeom prst="line">
            <a:avLst/>
          </a:prstGeom>
          <a:noFill/>
          <a:ln w="12700">
            <a:solidFill>
              <a:srgbClr val="037C03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126" name="Line 6"/>
          <p:cNvSpPr>
            <a:spLocks noChangeShapeType="1"/>
          </p:cNvSpPr>
          <p:nvPr/>
        </p:nvSpPr>
        <p:spPr bwMode="auto">
          <a:xfrm>
            <a:off x="762000" y="6400800"/>
            <a:ext cx="209550" cy="0"/>
          </a:xfrm>
          <a:prstGeom prst="line">
            <a:avLst/>
          </a:prstGeom>
          <a:noFill/>
          <a:ln w="12700">
            <a:solidFill>
              <a:srgbClr val="037C03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127" name="Rectangle 7"/>
          <p:cNvSpPr>
            <a:spLocks noChangeArrowheads="1"/>
          </p:cNvSpPr>
          <p:nvPr/>
        </p:nvSpPr>
        <p:spPr bwMode="auto">
          <a:xfrm>
            <a:off x="212651" y="2133600"/>
            <a:ext cx="2184400" cy="69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Arial" charset="0"/>
              </a:rPr>
              <a:t>After Orientation Phase</a:t>
            </a:r>
          </a:p>
        </p:txBody>
      </p:sp>
      <p:sp>
        <p:nvSpPr>
          <p:cNvPr id="389128" name="Line 8"/>
          <p:cNvSpPr>
            <a:spLocks noChangeShapeType="1"/>
          </p:cNvSpPr>
          <p:nvPr/>
        </p:nvSpPr>
        <p:spPr bwMode="auto">
          <a:xfrm>
            <a:off x="762000" y="5943600"/>
            <a:ext cx="209550" cy="0"/>
          </a:xfrm>
          <a:prstGeom prst="line">
            <a:avLst/>
          </a:prstGeom>
          <a:noFill/>
          <a:ln w="12700">
            <a:solidFill>
              <a:srgbClr val="037C03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151209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9983-B4D2-46E1-8C39-5F465CB9ADFB}" type="slidenum">
              <a:rPr lang="en-US"/>
              <a:pPr/>
              <a:t>34</a:t>
            </a:fld>
            <a:endParaRPr lang="en-US"/>
          </a:p>
        </p:txBody>
      </p:sp>
      <p:sp>
        <p:nvSpPr>
          <p:cNvPr id="468994" name="Rectangle 2"/>
          <p:cNvSpPr>
            <a:spLocks noGrp="1" noChangeArrowheads="1"/>
          </p:cNvSpPr>
          <p:nvPr>
            <p:ph type="title"/>
          </p:nvPr>
        </p:nvSpPr>
        <p:spPr>
          <a:xfrm>
            <a:off x="2775570" y="163628"/>
            <a:ext cx="4187626" cy="601579"/>
          </a:xfrm>
          <a:noFill/>
          <a:ln/>
        </p:spPr>
        <p:txBody>
          <a:bodyPr lIns="90488" tIns="44450" rIns="90488" bIns="44450"/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Interesting Cases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047642" y="2167308"/>
            <a:ext cx="33177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X</a:t>
            </a:r>
            <a:endParaRPr lang="en-US" sz="1800" i="0" dirty="0"/>
          </a:p>
        </p:txBody>
      </p:sp>
      <p:sp>
        <p:nvSpPr>
          <p:cNvPr id="62" name="TextBox 61"/>
          <p:cNvSpPr txBox="1"/>
          <p:nvPr/>
        </p:nvSpPr>
        <p:spPr>
          <a:xfrm>
            <a:off x="2829323" y="2161018"/>
            <a:ext cx="33177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Y</a:t>
            </a:r>
            <a:endParaRPr lang="en-US" sz="1800" i="0" dirty="0"/>
          </a:p>
        </p:txBody>
      </p:sp>
      <p:sp>
        <p:nvSpPr>
          <p:cNvPr id="63" name="TextBox 62"/>
          <p:cNvSpPr txBox="1"/>
          <p:nvPr/>
        </p:nvSpPr>
        <p:spPr>
          <a:xfrm>
            <a:off x="3609075" y="2151124"/>
            <a:ext cx="33177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Z</a:t>
            </a:r>
            <a:endParaRPr lang="en-US" sz="1800" i="0" dirty="0"/>
          </a:p>
        </p:txBody>
      </p:sp>
      <p:cxnSp>
        <p:nvCxnSpPr>
          <p:cNvPr id="64" name="Straight Arrow Connector 63"/>
          <p:cNvCxnSpPr>
            <a:stCxn id="61" idx="3"/>
            <a:endCxn id="62" idx="1"/>
          </p:cNvCxnSpPr>
          <p:nvPr/>
        </p:nvCxnSpPr>
        <p:spPr bwMode="auto">
          <a:xfrm flipV="1">
            <a:off x="2379415" y="2345684"/>
            <a:ext cx="449908" cy="629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5" name="Straight Arrow Connector 64"/>
          <p:cNvCxnSpPr>
            <a:stCxn id="62" idx="3"/>
            <a:endCxn id="63" idx="1"/>
          </p:cNvCxnSpPr>
          <p:nvPr/>
        </p:nvCxnSpPr>
        <p:spPr bwMode="auto">
          <a:xfrm flipV="1">
            <a:off x="3161096" y="2335790"/>
            <a:ext cx="447979" cy="989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32" name="Group 31"/>
          <p:cNvGrpSpPr/>
          <p:nvPr/>
        </p:nvGrpSpPr>
        <p:grpSpPr>
          <a:xfrm>
            <a:off x="3161095" y="1346773"/>
            <a:ext cx="447979" cy="369332"/>
            <a:chOff x="2202330" y="750772"/>
            <a:chExt cx="447979" cy="369332"/>
          </a:xfrm>
        </p:grpSpPr>
        <p:sp>
          <p:nvSpPr>
            <p:cNvPr id="49" name="TextBox 48"/>
            <p:cNvSpPr txBox="1"/>
            <p:nvPr/>
          </p:nvSpPr>
          <p:spPr>
            <a:xfrm>
              <a:off x="2260433" y="750772"/>
              <a:ext cx="33177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i="0" dirty="0" smtClean="0"/>
                <a:t>L</a:t>
              </a:r>
              <a:endParaRPr lang="en-US" sz="1800" i="0" dirty="0"/>
            </a:p>
          </p:txBody>
        </p:sp>
        <p:sp>
          <p:nvSpPr>
            <p:cNvPr id="31" name="Oval 30"/>
            <p:cNvSpPr/>
            <p:nvPr/>
          </p:nvSpPr>
          <p:spPr bwMode="auto">
            <a:xfrm>
              <a:off x="2202330" y="750772"/>
              <a:ext cx="447979" cy="369332"/>
            </a:xfrm>
            <a:prstGeom prst="ellips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52" name="Straight Arrow Connector 51"/>
          <p:cNvCxnSpPr>
            <a:endCxn id="63" idx="0"/>
          </p:cNvCxnSpPr>
          <p:nvPr/>
        </p:nvCxnSpPr>
        <p:spPr bwMode="auto">
          <a:xfrm>
            <a:off x="3474041" y="1726681"/>
            <a:ext cx="300921" cy="42444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4" name="Straight Arrow Connector 53"/>
          <p:cNvCxnSpPr>
            <a:endCxn id="62" idx="0"/>
          </p:cNvCxnSpPr>
          <p:nvPr/>
        </p:nvCxnSpPr>
        <p:spPr bwMode="auto">
          <a:xfrm flipH="1">
            <a:off x="2995210" y="1716105"/>
            <a:ext cx="312943" cy="44491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6" name="TextBox 65"/>
          <p:cNvSpPr txBox="1"/>
          <p:nvPr/>
        </p:nvSpPr>
        <p:spPr>
          <a:xfrm>
            <a:off x="3729624" y="4141489"/>
            <a:ext cx="33177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X</a:t>
            </a:r>
            <a:endParaRPr lang="en-US" sz="1800" i="0" dirty="0"/>
          </a:p>
        </p:txBody>
      </p:sp>
      <p:sp>
        <p:nvSpPr>
          <p:cNvPr id="67" name="TextBox 66"/>
          <p:cNvSpPr txBox="1"/>
          <p:nvPr/>
        </p:nvSpPr>
        <p:spPr>
          <a:xfrm>
            <a:off x="4061397" y="4987203"/>
            <a:ext cx="33177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Y</a:t>
            </a:r>
            <a:endParaRPr lang="en-US" sz="1800" i="0" dirty="0"/>
          </a:p>
        </p:txBody>
      </p:sp>
      <p:sp>
        <p:nvSpPr>
          <p:cNvPr id="68" name="TextBox 67"/>
          <p:cNvSpPr txBox="1"/>
          <p:nvPr/>
        </p:nvSpPr>
        <p:spPr>
          <a:xfrm>
            <a:off x="4549195" y="4159880"/>
            <a:ext cx="50225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Z2</a:t>
            </a:r>
            <a:endParaRPr lang="en-US" sz="1800" i="0" dirty="0"/>
          </a:p>
        </p:txBody>
      </p:sp>
      <p:grpSp>
        <p:nvGrpSpPr>
          <p:cNvPr id="72" name="Group 71"/>
          <p:cNvGrpSpPr/>
          <p:nvPr/>
        </p:nvGrpSpPr>
        <p:grpSpPr>
          <a:xfrm>
            <a:off x="4159319" y="3568092"/>
            <a:ext cx="641005" cy="646331"/>
            <a:chOff x="2202330" y="750772"/>
            <a:chExt cx="447979" cy="646331"/>
          </a:xfrm>
        </p:grpSpPr>
        <p:sp>
          <p:nvSpPr>
            <p:cNvPr id="73" name="TextBox 72"/>
            <p:cNvSpPr txBox="1"/>
            <p:nvPr/>
          </p:nvSpPr>
          <p:spPr>
            <a:xfrm>
              <a:off x="2260433" y="750772"/>
              <a:ext cx="331773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i="0" dirty="0" smtClean="0"/>
                <a:t>L1</a:t>
              </a:r>
              <a:endParaRPr lang="en-US" sz="1800" i="0" dirty="0"/>
            </a:p>
          </p:txBody>
        </p:sp>
        <p:sp>
          <p:nvSpPr>
            <p:cNvPr id="74" name="Oval 73"/>
            <p:cNvSpPr/>
            <p:nvPr/>
          </p:nvSpPr>
          <p:spPr bwMode="auto">
            <a:xfrm>
              <a:off x="2202330" y="750772"/>
              <a:ext cx="447979" cy="369332"/>
            </a:xfrm>
            <a:prstGeom prst="ellips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75" name="Straight Arrow Connector 74"/>
          <p:cNvCxnSpPr/>
          <p:nvPr/>
        </p:nvCxnSpPr>
        <p:spPr bwMode="auto">
          <a:xfrm>
            <a:off x="4549195" y="3948000"/>
            <a:ext cx="99153" cy="19348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6" name="Straight Arrow Connector 75"/>
          <p:cNvCxnSpPr>
            <a:endCxn id="66" idx="0"/>
          </p:cNvCxnSpPr>
          <p:nvPr/>
        </p:nvCxnSpPr>
        <p:spPr bwMode="auto">
          <a:xfrm flipH="1">
            <a:off x="3895511" y="3888740"/>
            <a:ext cx="322358" cy="25274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7" name="TextBox 76"/>
          <p:cNvSpPr txBox="1"/>
          <p:nvPr/>
        </p:nvSpPr>
        <p:spPr>
          <a:xfrm>
            <a:off x="1603655" y="1346773"/>
            <a:ext cx="70397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M1</a:t>
            </a:r>
            <a:endParaRPr lang="en-US" sz="1800" b="1" dirty="0"/>
          </a:p>
        </p:txBody>
      </p:sp>
      <p:sp>
        <p:nvSpPr>
          <p:cNvPr id="78" name="TextBox 77"/>
          <p:cNvSpPr txBox="1"/>
          <p:nvPr/>
        </p:nvSpPr>
        <p:spPr>
          <a:xfrm>
            <a:off x="7545261" y="1649380"/>
            <a:ext cx="70397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M2</a:t>
            </a:r>
            <a:endParaRPr lang="en-US" sz="1800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5479387" y="4987203"/>
            <a:ext cx="70397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M3</a:t>
            </a:r>
            <a:endParaRPr lang="en-US" sz="1800" b="1" dirty="0"/>
          </a:p>
        </p:txBody>
      </p:sp>
      <p:sp>
        <p:nvSpPr>
          <p:cNvPr id="81" name="TextBox 80"/>
          <p:cNvSpPr txBox="1"/>
          <p:nvPr/>
        </p:nvSpPr>
        <p:spPr>
          <a:xfrm>
            <a:off x="2774524" y="4141489"/>
            <a:ext cx="50225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Z1</a:t>
            </a:r>
            <a:endParaRPr lang="en-US" sz="1800" i="0" dirty="0"/>
          </a:p>
        </p:txBody>
      </p:sp>
      <p:cxnSp>
        <p:nvCxnSpPr>
          <p:cNvPr id="82" name="Straight Arrow Connector 81"/>
          <p:cNvCxnSpPr>
            <a:endCxn id="66" idx="1"/>
          </p:cNvCxnSpPr>
          <p:nvPr/>
        </p:nvCxnSpPr>
        <p:spPr bwMode="auto">
          <a:xfrm>
            <a:off x="3287855" y="4314254"/>
            <a:ext cx="441769" cy="1190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3" name="Straight Arrow Connector 82"/>
          <p:cNvCxnSpPr>
            <a:endCxn id="67" idx="1"/>
          </p:cNvCxnSpPr>
          <p:nvPr/>
        </p:nvCxnSpPr>
        <p:spPr bwMode="auto">
          <a:xfrm>
            <a:off x="3156753" y="4529212"/>
            <a:ext cx="904644" cy="64265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5" name="Straight Arrow Connector 84"/>
          <p:cNvCxnSpPr>
            <a:endCxn id="68" idx="3"/>
          </p:cNvCxnSpPr>
          <p:nvPr/>
        </p:nvCxnSpPr>
        <p:spPr bwMode="auto">
          <a:xfrm flipH="1">
            <a:off x="5051453" y="4160221"/>
            <a:ext cx="509194" cy="1843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87" name="Group 86"/>
          <p:cNvGrpSpPr/>
          <p:nvPr/>
        </p:nvGrpSpPr>
        <p:grpSpPr>
          <a:xfrm>
            <a:off x="5506856" y="3864490"/>
            <a:ext cx="641005" cy="369332"/>
            <a:chOff x="2202330" y="750772"/>
            <a:chExt cx="447979" cy="369332"/>
          </a:xfrm>
        </p:grpSpPr>
        <p:sp>
          <p:nvSpPr>
            <p:cNvPr id="88" name="TextBox 87"/>
            <p:cNvSpPr txBox="1"/>
            <p:nvPr/>
          </p:nvSpPr>
          <p:spPr>
            <a:xfrm>
              <a:off x="2260433" y="750772"/>
              <a:ext cx="33177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i="0" dirty="0" smtClean="0"/>
                <a:t>L2</a:t>
              </a:r>
              <a:endParaRPr lang="en-US" sz="1800" i="0" dirty="0"/>
            </a:p>
          </p:txBody>
        </p:sp>
        <p:sp>
          <p:nvSpPr>
            <p:cNvPr id="89" name="Oval 88"/>
            <p:cNvSpPr/>
            <p:nvPr/>
          </p:nvSpPr>
          <p:spPr bwMode="auto">
            <a:xfrm>
              <a:off x="2202330" y="750772"/>
              <a:ext cx="447979" cy="369332"/>
            </a:xfrm>
            <a:prstGeom prst="ellips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91" name="Straight Arrow Connector 90"/>
          <p:cNvCxnSpPr>
            <a:endCxn id="67" idx="3"/>
          </p:cNvCxnSpPr>
          <p:nvPr/>
        </p:nvCxnSpPr>
        <p:spPr bwMode="auto">
          <a:xfrm flipH="1">
            <a:off x="4393170" y="4237311"/>
            <a:ext cx="1368283" cy="93455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5" name="TextBox 94"/>
          <p:cNvSpPr txBox="1"/>
          <p:nvPr/>
        </p:nvSpPr>
        <p:spPr>
          <a:xfrm>
            <a:off x="5509244" y="1226161"/>
            <a:ext cx="57325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X1</a:t>
            </a:r>
            <a:endParaRPr lang="en-US" sz="1800" i="0" dirty="0"/>
          </a:p>
        </p:txBody>
      </p:sp>
      <p:sp>
        <p:nvSpPr>
          <p:cNvPr id="97" name="TextBox 96"/>
          <p:cNvSpPr txBox="1"/>
          <p:nvPr/>
        </p:nvSpPr>
        <p:spPr>
          <a:xfrm>
            <a:off x="6707820" y="2151124"/>
            <a:ext cx="50225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/>
              <a:t>Y</a:t>
            </a:r>
            <a:r>
              <a:rPr lang="en-US" sz="1800" i="0" dirty="0" smtClean="0"/>
              <a:t>2</a:t>
            </a:r>
            <a:endParaRPr lang="en-US" sz="1800" i="0" dirty="0"/>
          </a:p>
        </p:txBody>
      </p:sp>
      <p:grpSp>
        <p:nvGrpSpPr>
          <p:cNvPr id="98" name="Group 97"/>
          <p:cNvGrpSpPr/>
          <p:nvPr/>
        </p:nvGrpSpPr>
        <p:grpSpPr>
          <a:xfrm>
            <a:off x="6104062" y="2705830"/>
            <a:ext cx="641005" cy="646331"/>
            <a:chOff x="2202330" y="750772"/>
            <a:chExt cx="447979" cy="646331"/>
          </a:xfrm>
        </p:grpSpPr>
        <p:sp>
          <p:nvSpPr>
            <p:cNvPr id="99" name="TextBox 98"/>
            <p:cNvSpPr txBox="1"/>
            <p:nvPr/>
          </p:nvSpPr>
          <p:spPr>
            <a:xfrm>
              <a:off x="2260433" y="750772"/>
              <a:ext cx="331773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i="0" dirty="0" smtClean="0"/>
                <a:t>L1</a:t>
              </a:r>
              <a:endParaRPr lang="en-US" sz="1800" i="0" dirty="0"/>
            </a:p>
          </p:txBody>
        </p:sp>
        <p:sp>
          <p:nvSpPr>
            <p:cNvPr id="100" name="Oval 99"/>
            <p:cNvSpPr/>
            <p:nvPr/>
          </p:nvSpPr>
          <p:spPr bwMode="auto">
            <a:xfrm>
              <a:off x="2202330" y="750772"/>
              <a:ext cx="447979" cy="369332"/>
            </a:xfrm>
            <a:prstGeom prst="ellips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04" name="TextBox 103"/>
          <p:cNvSpPr txBox="1"/>
          <p:nvPr/>
        </p:nvSpPr>
        <p:spPr>
          <a:xfrm>
            <a:off x="5580244" y="2151124"/>
            <a:ext cx="50225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/>
              <a:t>Y</a:t>
            </a:r>
            <a:r>
              <a:rPr lang="en-US" sz="1800" i="0" dirty="0" smtClean="0"/>
              <a:t>1</a:t>
            </a:r>
            <a:endParaRPr lang="en-US" sz="1800" i="0" dirty="0"/>
          </a:p>
        </p:txBody>
      </p:sp>
      <p:cxnSp>
        <p:nvCxnSpPr>
          <p:cNvPr id="106" name="Straight Arrow Connector 105"/>
          <p:cNvCxnSpPr>
            <a:stCxn id="95" idx="2"/>
            <a:endCxn id="104" idx="0"/>
          </p:cNvCxnSpPr>
          <p:nvPr/>
        </p:nvCxnSpPr>
        <p:spPr bwMode="auto">
          <a:xfrm>
            <a:off x="5795873" y="1595493"/>
            <a:ext cx="35500" cy="55563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7" name="Straight Arrow Connector 106"/>
          <p:cNvCxnSpPr>
            <a:stCxn id="100" idx="1"/>
            <a:endCxn id="104" idx="2"/>
          </p:cNvCxnSpPr>
          <p:nvPr/>
        </p:nvCxnSpPr>
        <p:spPr bwMode="auto">
          <a:xfrm flipH="1" flipV="1">
            <a:off x="5831373" y="2520456"/>
            <a:ext cx="366562" cy="23946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1" name="Straight Arrow Connector 110"/>
          <p:cNvCxnSpPr>
            <a:stCxn id="118" idx="2"/>
            <a:endCxn id="97" idx="0"/>
          </p:cNvCxnSpPr>
          <p:nvPr/>
        </p:nvCxnSpPr>
        <p:spPr bwMode="auto">
          <a:xfrm>
            <a:off x="6956754" y="1595492"/>
            <a:ext cx="2195" cy="55563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4" name="Straight Arrow Connector 113"/>
          <p:cNvCxnSpPr>
            <a:stCxn id="100" idx="7"/>
            <a:endCxn id="97" idx="2"/>
          </p:cNvCxnSpPr>
          <p:nvPr/>
        </p:nvCxnSpPr>
        <p:spPr bwMode="auto">
          <a:xfrm flipV="1">
            <a:off x="6651194" y="2520456"/>
            <a:ext cx="307755" cy="23946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8" name="TextBox 117"/>
          <p:cNvSpPr txBox="1"/>
          <p:nvPr/>
        </p:nvSpPr>
        <p:spPr>
          <a:xfrm>
            <a:off x="6675659" y="1226160"/>
            <a:ext cx="5621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X2</a:t>
            </a:r>
            <a:endParaRPr lang="en-US" sz="1800" i="0" dirty="0"/>
          </a:p>
        </p:txBody>
      </p:sp>
    </p:spTree>
    <p:extLst>
      <p:ext uri="{BB962C8B-B14F-4D97-AF65-F5344CB8AC3E}">
        <p14:creationId xmlns="" xmlns:p14="http://schemas.microsoft.com/office/powerpoint/2010/main" val="14635671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2" grpId="0" animBg="1"/>
      <p:bldP spid="63" grpId="0" animBg="1"/>
      <p:bldP spid="66" grpId="0" animBg="1"/>
      <p:bldP spid="67" grpId="0" animBg="1"/>
      <p:bldP spid="68" grpId="0" animBg="1"/>
      <p:bldP spid="77" grpId="0"/>
      <p:bldP spid="78" grpId="0"/>
      <p:bldP spid="79" grpId="0"/>
      <p:bldP spid="81" grpId="0" animBg="1"/>
      <p:bldP spid="95" grpId="0" animBg="1"/>
      <p:bldP spid="97" grpId="0" animBg="1"/>
      <p:bldP spid="104" grpId="0" animBg="1"/>
      <p:bldP spid="11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C8EB1FA-E58E-4171-868B-A4BFA50C9E48}" type="slidenum">
              <a:rPr lang="en-US"/>
              <a:pPr/>
              <a:t>35</a:t>
            </a:fld>
            <a:endParaRPr lang="en-US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74625"/>
            <a:ext cx="7772400" cy="736600"/>
          </a:xfrm>
        </p:spPr>
        <p:txBody>
          <a:bodyPr/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Tetrad Demo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915813" y="1692318"/>
            <a:ext cx="7900928" cy="2080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Open new session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Create graph for M1, M2, M3 on previous slide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Search with PC and FCI on each graph, compare results</a:t>
            </a:r>
            <a:endParaRPr kumimoji="1" lang="en-US" sz="2000" i="0" dirty="0">
              <a:solidFill>
                <a:srgbClr val="000000"/>
              </a:solidFill>
            </a:endParaRP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endParaRPr kumimoji="1" lang="en-US" sz="2000" i="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859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C8EB1FA-E58E-4171-868B-A4BFA50C9E48}" type="slidenum">
              <a:rPr lang="en-US"/>
              <a:pPr/>
              <a:t>36</a:t>
            </a:fld>
            <a:endParaRPr lang="en-US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74625"/>
            <a:ext cx="7772400" cy="736600"/>
          </a:xfrm>
        </p:spPr>
        <p:txBody>
          <a:bodyPr/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Tetrad Demo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915813" y="1692318"/>
            <a:ext cx="7900928" cy="2080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Open new session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Load data:  </a:t>
            </a:r>
            <a:r>
              <a:rPr kumimoji="1" lang="en-US" sz="2000" i="0" dirty="0" err="1" smtClean="0">
                <a:solidFill>
                  <a:srgbClr val="000000"/>
                </a:solidFill>
              </a:rPr>
              <a:t>regression_data</a:t>
            </a:r>
            <a:endParaRPr kumimoji="1" lang="en-US" sz="2000" i="0" dirty="0" smtClean="0">
              <a:solidFill>
                <a:srgbClr val="000000"/>
              </a:solidFill>
            </a:endParaRP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X is “putative cause”, Y is putative effect, </a:t>
            </a:r>
            <a:br>
              <a:rPr kumimoji="1" lang="en-US" sz="2000" i="0" dirty="0" smtClean="0">
                <a:solidFill>
                  <a:srgbClr val="000000"/>
                </a:solidFill>
              </a:rPr>
            </a:br>
            <a:r>
              <a:rPr kumimoji="1" lang="en-US" sz="2000" i="0" dirty="0" smtClean="0">
                <a:solidFill>
                  <a:srgbClr val="000000"/>
                </a:solidFill>
              </a:rPr>
              <a:t>Z1,Z2 prior to both (potential confounders)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Use regression to estimate effect of X on Y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Apply FCI search to data</a:t>
            </a:r>
            <a:endParaRPr kumimoji="1" lang="en-US" sz="2000" i="0" dirty="0">
              <a:solidFill>
                <a:srgbClr val="000000"/>
              </a:solidFill>
            </a:endParaRP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endParaRPr kumimoji="1" lang="en-US" sz="2000" i="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7302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C8EB1FA-E58E-4171-868B-A4BFA50C9E48}" type="slidenum">
              <a:rPr lang="en-US"/>
              <a:pPr/>
              <a:t>37</a:t>
            </a:fld>
            <a:endParaRPr lang="en-US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74625"/>
            <a:ext cx="7772400" cy="736600"/>
          </a:xfrm>
        </p:spPr>
        <p:txBody>
          <a:bodyPr/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Variants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915813" y="1692318"/>
            <a:ext cx="7900928" cy="2080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CPC, CFCI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Lingam</a:t>
            </a:r>
            <a:endParaRPr kumimoji="1" lang="en-US" sz="2000" i="0" dirty="0">
              <a:solidFill>
                <a:srgbClr val="000000"/>
              </a:solidFill>
            </a:endParaRP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endParaRPr kumimoji="1" lang="en-US" sz="2000" i="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6660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LiNGAM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2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Most of the algorithms included in Tetrad (other than KPC) assume causal graphs are to be inferred from conditional independence </a:t>
            </a:r>
            <a:r>
              <a:rPr lang="en-US" sz="22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tests.</a:t>
            </a:r>
            <a:endParaRPr lang="en-US" dirty="0" smtClean="0">
              <a:solidFill>
                <a:schemeClr val="tx2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457200" indent="-45720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2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Usually </a:t>
            </a:r>
            <a:r>
              <a:rPr lang="en-US" sz="22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tests that assume linearity and </a:t>
            </a:r>
            <a:r>
              <a:rPr lang="en-US" sz="22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Gaussianity.</a:t>
            </a:r>
          </a:p>
          <a:p>
            <a:pPr marL="457200" indent="-45720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2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LiNGAM</a:t>
            </a:r>
            <a:r>
              <a:rPr lang="en-US" sz="22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 uses a different </a:t>
            </a:r>
            <a:r>
              <a:rPr lang="en-US" sz="22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approach.</a:t>
            </a:r>
          </a:p>
          <a:p>
            <a:pPr marL="457200" indent="-45720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2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Assumes </a:t>
            </a:r>
            <a:r>
              <a:rPr lang="en-US" sz="22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linearity and non-</a:t>
            </a:r>
            <a:r>
              <a:rPr lang="en-US" sz="22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Gaussianity.</a:t>
            </a:r>
          </a:p>
          <a:p>
            <a:pPr marL="457200" indent="-45720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2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Runs Independent Components Analysis (ICA) to estimate the coefficient matrix.</a:t>
            </a:r>
          </a:p>
          <a:p>
            <a:pPr marL="457200" indent="-45720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2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Rearranges the coefficient matrix to get a causal order.</a:t>
            </a:r>
          </a:p>
          <a:p>
            <a:pPr marL="457200" indent="-45720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2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Prunes weak coefficients by setting them to zero.</a:t>
            </a:r>
          </a:p>
          <a:p>
            <a:pPr marL="34925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18793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ICA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indent="-45720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Although complicated, the basic idea is very simple.</a:t>
            </a:r>
          </a:p>
          <a:p>
            <a:pPr marL="857250" lvl="2" indent="-45720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a11 X1 + ... + a1n </a:t>
            </a:r>
            <a:r>
              <a:rPr lang="en-US" sz="1600" dirty="0" err="1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Xn</a:t>
            </a:r>
            <a:r>
              <a:rPr lang="en-US" sz="16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 = e1</a:t>
            </a:r>
          </a:p>
          <a:p>
            <a:pPr marL="857250" lvl="2" indent="-45720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...</a:t>
            </a:r>
          </a:p>
          <a:p>
            <a:pPr marL="857250" lvl="2" indent="-45720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an1 X1 + ... + </a:t>
            </a:r>
            <a:r>
              <a:rPr lang="en-US" sz="1600" dirty="0" err="1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ann</a:t>
            </a:r>
            <a:r>
              <a:rPr lang="en-US" sz="16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600" dirty="0" err="1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Xn</a:t>
            </a:r>
            <a:r>
              <a:rPr lang="en-US" sz="16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 = en</a:t>
            </a:r>
          </a:p>
          <a:p>
            <a:pPr marL="457200" indent="-45720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Assume e1,...,en are i.i.d.</a:t>
            </a:r>
          </a:p>
          <a:p>
            <a:pPr marL="457200" indent="-45720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Try to maximize the non-</a:t>
            </a:r>
            <a:r>
              <a:rPr lang="en-US" sz="2000" dirty="0" err="1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Gaussianity</a:t>
            </a: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of  w1 </a:t>
            </a: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X1 + ... </a:t>
            </a: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+ </a:t>
            </a:r>
            <a:r>
              <a:rPr lang="en-US" sz="2000" dirty="0" err="1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wn</a:t>
            </a: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Xn</a:t>
            </a:r>
            <a:r>
              <a:rPr lang="en-US" sz="2000" dirty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= ?</a:t>
            </a:r>
          </a:p>
          <a:p>
            <a:pPr marL="457200" indent="-45720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There are n ways to do it up to symmetry! </a:t>
            </a: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lang="en-US" sz="20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</a:b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      (</a:t>
            </a: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Cf. </a:t>
            </a: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Central Limit Theorem, </a:t>
            </a:r>
            <a:r>
              <a:rPr lang="en-US" sz="2000" dirty="0" err="1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Hyavarinen</a:t>
            </a: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 et al., 2002)</a:t>
            </a:r>
          </a:p>
          <a:p>
            <a:pPr marL="457200" lvl="1" indent="-45720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You can use the coefficients for e1, or for e2, or for...</a:t>
            </a:r>
          </a:p>
          <a:p>
            <a:pPr marL="457200" lvl="1" indent="-45720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All other linear combinations of e1,...,en are more Gaussian.</a:t>
            </a:r>
            <a:endParaRPr lang="en-US" sz="2000" dirty="0">
              <a:solidFill>
                <a:schemeClr val="tx2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209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B724EBA-E147-4A15-9035-CD38C37B7BB0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30723" name="Rectangle 2"/>
          <p:cNvSpPr>
            <a:spLocks noChangeArrowheads="1"/>
          </p:cNvSpPr>
          <p:nvPr/>
        </p:nvSpPr>
        <p:spPr bwMode="auto">
          <a:xfrm>
            <a:off x="122555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30724" name="Rectangle 3"/>
          <p:cNvSpPr>
            <a:spLocks noChangeArrowheads="1"/>
          </p:cNvSpPr>
          <p:nvPr/>
        </p:nvSpPr>
        <p:spPr bwMode="auto">
          <a:xfrm>
            <a:off x="366395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30725" name="Rectangle 9"/>
          <p:cNvSpPr>
            <a:spLocks noChangeArrowheads="1"/>
          </p:cNvSpPr>
          <p:nvPr/>
        </p:nvSpPr>
        <p:spPr bwMode="auto">
          <a:xfrm>
            <a:off x="0" y="214313"/>
            <a:ext cx="8977313" cy="8284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en-US" i="0" dirty="0">
                <a:solidFill>
                  <a:srgbClr val="000000"/>
                </a:solidFill>
                <a:cs typeface="Arial" charset="0"/>
              </a:rPr>
              <a:t>Bridge Principles: </a:t>
            </a:r>
            <a:r>
              <a:rPr lang="en-US" i="0" dirty="0" smtClean="0">
                <a:solidFill>
                  <a:srgbClr val="000000"/>
                </a:solidFill>
                <a:cs typeface="Arial" charset="0"/>
              </a:rPr>
              <a:t/>
            </a:r>
            <a:br>
              <a:rPr lang="en-US" i="0" dirty="0" smtClean="0">
                <a:solidFill>
                  <a:srgbClr val="000000"/>
                </a:solidFill>
                <a:cs typeface="Arial" charset="0"/>
              </a:rPr>
            </a:br>
            <a:r>
              <a:rPr lang="en-US" i="0" dirty="0" smtClean="0">
                <a:solidFill>
                  <a:srgbClr val="FF0000"/>
                </a:solidFill>
                <a:cs typeface="Arial" charset="0"/>
              </a:rPr>
              <a:t>Acyclic</a:t>
            </a:r>
            <a:r>
              <a:rPr lang="en-US" i="0" dirty="0" smtClean="0">
                <a:solidFill>
                  <a:srgbClr val="000000"/>
                </a:solidFill>
                <a:cs typeface="Arial" charset="0"/>
              </a:rPr>
              <a:t> </a:t>
            </a:r>
            <a:r>
              <a:rPr lang="en-US" i="0" dirty="0" smtClean="0">
                <a:solidFill>
                  <a:srgbClr val="FF0000"/>
                </a:solidFill>
                <a:cs typeface="Arial" charset="0"/>
              </a:rPr>
              <a:t>Causal </a:t>
            </a:r>
            <a:r>
              <a:rPr lang="en-US" i="0" dirty="0">
                <a:solidFill>
                  <a:srgbClr val="FF0000"/>
                </a:solidFill>
                <a:cs typeface="Arial" charset="0"/>
              </a:rPr>
              <a:t>Graph </a:t>
            </a:r>
            <a:r>
              <a:rPr lang="en-US" i="0" dirty="0">
                <a:solidFill>
                  <a:srgbClr val="000000"/>
                </a:solidFill>
                <a:cs typeface="Arial" charset="0"/>
              </a:rPr>
              <a:t>over V </a:t>
            </a:r>
            <a:r>
              <a:rPr lang="en-US" i="0" dirty="0" smtClean="0">
                <a:solidFill>
                  <a:srgbClr val="000000"/>
                </a:solidFill>
                <a:cs typeface="Arial" charset="0"/>
                <a:sym typeface="Symbol" pitchFamily="18" charset="2"/>
              </a:rPr>
              <a:t> Constraints </a:t>
            </a:r>
            <a:r>
              <a:rPr lang="en-US" i="0" dirty="0">
                <a:solidFill>
                  <a:srgbClr val="000000"/>
                </a:solidFill>
                <a:cs typeface="Arial" charset="0"/>
                <a:sym typeface="Symbol" pitchFamily="18" charset="2"/>
              </a:rPr>
              <a:t>on </a:t>
            </a:r>
            <a:r>
              <a:rPr lang="en-US" i="0" dirty="0">
                <a:solidFill>
                  <a:srgbClr val="00AE00"/>
                </a:solidFill>
                <a:cs typeface="Arial" charset="0"/>
                <a:sym typeface="Symbol" pitchFamily="18" charset="2"/>
              </a:rPr>
              <a:t>P(V</a:t>
            </a:r>
            <a:r>
              <a:rPr lang="en-US" i="0" dirty="0" smtClean="0">
                <a:solidFill>
                  <a:srgbClr val="00AE00"/>
                </a:solidFill>
                <a:cs typeface="Arial" charset="0"/>
                <a:sym typeface="Symbol" pitchFamily="18" charset="2"/>
              </a:rPr>
              <a:t>)</a:t>
            </a:r>
            <a:endParaRPr lang="en-US" b="1" i="0" dirty="0"/>
          </a:p>
        </p:txBody>
      </p:sp>
      <p:sp>
        <p:nvSpPr>
          <p:cNvPr id="12294" name="Rectangle 13"/>
          <p:cNvSpPr>
            <a:spLocks noChangeArrowheads="1"/>
          </p:cNvSpPr>
          <p:nvPr/>
        </p:nvSpPr>
        <p:spPr bwMode="auto">
          <a:xfrm>
            <a:off x="286454" y="1545566"/>
            <a:ext cx="5068153" cy="95808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2000" i="0" dirty="0">
                <a:sym typeface="Wingdings" pitchFamily="2" charset="2"/>
              </a:rPr>
              <a:t>Weak Causal Markov Assumption</a:t>
            </a:r>
            <a:br>
              <a:rPr lang="en-US" sz="2000" i="0" dirty="0">
                <a:sym typeface="Wingdings" pitchFamily="2" charset="2"/>
              </a:rPr>
            </a:br>
            <a:r>
              <a:rPr lang="en-US" sz="2000" i="0" dirty="0">
                <a:sym typeface="Wingdings" pitchFamily="2" charset="2"/>
              </a:rPr>
              <a:t>V</a:t>
            </a:r>
            <a:r>
              <a:rPr lang="en-US" sz="2000" i="0" baseline="-25000" dirty="0">
                <a:sym typeface="Wingdings" pitchFamily="2" charset="2"/>
              </a:rPr>
              <a:t>1</a:t>
            </a:r>
            <a:r>
              <a:rPr lang="en-US" sz="2000" i="0" dirty="0">
                <a:sym typeface="Wingdings" pitchFamily="2" charset="2"/>
              </a:rPr>
              <a:t>,V</a:t>
            </a:r>
            <a:r>
              <a:rPr lang="en-US" sz="2000" i="0" baseline="-25000" dirty="0">
                <a:sym typeface="Wingdings" pitchFamily="2" charset="2"/>
              </a:rPr>
              <a:t>2</a:t>
            </a:r>
            <a:r>
              <a:rPr lang="en-US" sz="2000" i="0" dirty="0">
                <a:sym typeface="Wingdings" pitchFamily="2" charset="2"/>
              </a:rPr>
              <a:t> </a:t>
            </a:r>
            <a:r>
              <a:rPr lang="en-US" sz="2000" i="0" dirty="0">
                <a:solidFill>
                  <a:srgbClr val="FF0000"/>
                </a:solidFill>
                <a:sym typeface="Wingdings" pitchFamily="2" charset="2"/>
              </a:rPr>
              <a:t>causally disconnected</a:t>
            </a:r>
            <a:r>
              <a:rPr lang="en-US" sz="2000" i="0" dirty="0">
                <a:sym typeface="Wingdings" pitchFamily="2" charset="2"/>
              </a:rPr>
              <a:t> </a:t>
            </a:r>
            <a:r>
              <a:rPr lang="en-US" sz="2000" i="0" dirty="0">
                <a:sym typeface="Symbol" pitchFamily="18" charset="2"/>
              </a:rPr>
              <a:t></a:t>
            </a:r>
            <a:r>
              <a:rPr lang="en-US" sz="2000" i="0" dirty="0">
                <a:sym typeface="Wingdings" pitchFamily="2" charset="2"/>
              </a:rPr>
              <a:t>  </a:t>
            </a:r>
            <a:r>
              <a:rPr lang="en-US" sz="2000" i="0" dirty="0">
                <a:solidFill>
                  <a:srgbClr val="00AE00"/>
                </a:solidFill>
                <a:sym typeface="Wingdings" pitchFamily="2" charset="2"/>
              </a:rPr>
              <a:t>V</a:t>
            </a:r>
            <a:r>
              <a:rPr lang="en-US" sz="2000" i="0" baseline="-25000" dirty="0">
                <a:solidFill>
                  <a:srgbClr val="00AE00"/>
                </a:solidFill>
                <a:sym typeface="Wingdings" pitchFamily="2" charset="2"/>
              </a:rPr>
              <a:t>1</a:t>
            </a:r>
            <a:r>
              <a:rPr lang="en-US" sz="2000" i="0" dirty="0">
                <a:solidFill>
                  <a:srgbClr val="00AE00"/>
                </a:solidFill>
                <a:sym typeface="Wingdings" pitchFamily="2" charset="2"/>
              </a:rPr>
              <a:t> _||_ V</a:t>
            </a:r>
            <a:r>
              <a:rPr lang="en-US" sz="2000" i="0" baseline="-25000" dirty="0">
                <a:solidFill>
                  <a:srgbClr val="00AE00"/>
                </a:solidFill>
                <a:sym typeface="Wingdings" pitchFamily="2" charset="2"/>
              </a:rPr>
              <a:t>2</a:t>
            </a: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762000" y="3519488"/>
            <a:ext cx="7707313" cy="254793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algn="ctr">
              <a:lnSpc>
                <a:spcPct val="150000"/>
              </a:lnSpc>
              <a:defRPr/>
            </a:pPr>
            <a:r>
              <a:rPr lang="en-US" sz="2000" i="0" dirty="0">
                <a:sym typeface="Wingdings" pitchFamily="2" charset="2"/>
              </a:rPr>
              <a:t>Causal Markov Axiom</a:t>
            </a:r>
          </a:p>
          <a:p>
            <a:pPr marL="342900" indent="-342900" eaLnBrk="0" hangingPunct="0">
              <a:lnSpc>
                <a:spcPct val="150000"/>
              </a:lnSpc>
              <a:spcBef>
                <a:spcPts val="0"/>
              </a:spcBef>
              <a:buClr>
                <a:schemeClr val="accent2"/>
              </a:buClr>
              <a:defRPr/>
            </a:pPr>
            <a:r>
              <a:rPr kumimoji="1" lang="en-US" sz="1800" i="0" kern="0" dirty="0">
                <a:solidFill>
                  <a:srgbClr val="000000"/>
                </a:solidFill>
                <a:cs typeface="Arial" charset="0"/>
              </a:rPr>
              <a:t>If </a:t>
            </a:r>
            <a:r>
              <a:rPr kumimoji="1" lang="en-US" sz="1800" i="0" kern="0" dirty="0">
                <a:solidFill>
                  <a:srgbClr val="FF0000"/>
                </a:solidFill>
                <a:cs typeface="Arial" charset="0"/>
              </a:rPr>
              <a:t>G</a:t>
            </a:r>
            <a:r>
              <a:rPr kumimoji="1" lang="en-US" sz="1800" i="0" kern="0" dirty="0">
                <a:solidFill>
                  <a:srgbClr val="000000"/>
                </a:solidFill>
                <a:cs typeface="Arial" charset="0"/>
              </a:rPr>
              <a:t> is a causal graph, and </a:t>
            </a:r>
            <a:r>
              <a:rPr kumimoji="1" lang="en-US" sz="1800" i="0" kern="0" dirty="0">
                <a:solidFill>
                  <a:srgbClr val="00AE00"/>
                </a:solidFill>
                <a:cs typeface="Arial" charset="0"/>
              </a:rPr>
              <a:t>P</a:t>
            </a:r>
            <a:r>
              <a:rPr kumimoji="1" lang="en-US" sz="1800" i="0" kern="0" dirty="0">
                <a:solidFill>
                  <a:srgbClr val="000000"/>
                </a:solidFill>
                <a:cs typeface="Arial" charset="0"/>
              </a:rPr>
              <a:t> a probability distribution over the variables in </a:t>
            </a:r>
            <a:r>
              <a:rPr kumimoji="1" lang="en-US" sz="1800" i="0" kern="0" dirty="0">
                <a:solidFill>
                  <a:srgbClr val="FF0000"/>
                </a:solidFill>
                <a:cs typeface="Arial" charset="0"/>
              </a:rPr>
              <a:t>G</a:t>
            </a:r>
            <a:r>
              <a:rPr kumimoji="1" lang="en-US" sz="1800" i="0" kern="0" dirty="0">
                <a:solidFill>
                  <a:srgbClr val="000000"/>
                </a:solidFill>
                <a:cs typeface="Arial" charset="0"/>
              </a:rPr>
              <a:t>, then in &lt;</a:t>
            </a:r>
            <a:r>
              <a:rPr kumimoji="1" lang="en-US" sz="1800" i="0" kern="0" dirty="0">
                <a:solidFill>
                  <a:srgbClr val="FF0000"/>
                </a:solidFill>
                <a:cs typeface="Arial" charset="0"/>
              </a:rPr>
              <a:t>G</a:t>
            </a:r>
            <a:r>
              <a:rPr kumimoji="1" lang="en-US" sz="1800" i="0" kern="0" dirty="0">
                <a:solidFill>
                  <a:srgbClr val="000000"/>
                </a:solidFill>
                <a:cs typeface="Arial" charset="0"/>
              </a:rPr>
              <a:t>,</a:t>
            </a:r>
            <a:r>
              <a:rPr kumimoji="1" lang="en-US" sz="1800" i="0" kern="0" dirty="0">
                <a:solidFill>
                  <a:srgbClr val="00AE00"/>
                </a:solidFill>
                <a:cs typeface="Arial" charset="0"/>
              </a:rPr>
              <a:t>P&gt; </a:t>
            </a:r>
            <a:r>
              <a:rPr kumimoji="1" lang="en-US" sz="1800" i="0" kern="0" dirty="0">
                <a:cs typeface="Arial" charset="0"/>
              </a:rPr>
              <a:t>satisfy the Markov Axiom </a:t>
            </a:r>
            <a:r>
              <a:rPr kumimoji="1" lang="en-US" sz="1800" i="0" kern="0" dirty="0" err="1">
                <a:cs typeface="Arial" charset="0"/>
              </a:rPr>
              <a:t>iff</a:t>
            </a:r>
            <a:r>
              <a:rPr kumimoji="1" lang="en-US" sz="1800" i="0" kern="0" dirty="0">
                <a:cs typeface="Arial" charset="0"/>
              </a:rPr>
              <a:t>: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accent2"/>
              </a:buClr>
              <a:defRPr/>
            </a:pPr>
            <a:endParaRPr kumimoji="1" lang="en-US" sz="1800" i="0" kern="0" dirty="0">
              <a:solidFill>
                <a:srgbClr val="000000"/>
              </a:solidFill>
              <a:cs typeface="Arial" charset="0"/>
            </a:endParaRPr>
          </a:p>
          <a:p>
            <a:pPr marL="342900" indent="-342900" algn="ctr" eaLnBrk="0" hangingPunct="0">
              <a:lnSpc>
                <a:spcPct val="150000"/>
              </a:lnSpc>
              <a:spcBef>
                <a:spcPts val="0"/>
              </a:spcBef>
              <a:buClr>
                <a:schemeClr val="accent2"/>
              </a:buClr>
              <a:defRPr/>
            </a:pPr>
            <a:r>
              <a:rPr kumimoji="1" lang="en-US" sz="1800" i="0" kern="0" dirty="0">
                <a:solidFill>
                  <a:srgbClr val="000000"/>
                </a:solidFill>
                <a:cs typeface="Arial" charset="0"/>
              </a:rPr>
              <a:t>every variable V is </a:t>
            </a:r>
            <a:r>
              <a:rPr kumimoji="1" lang="en-US" sz="1800" i="0" kern="0" dirty="0">
                <a:solidFill>
                  <a:srgbClr val="00AE00"/>
                </a:solidFill>
                <a:cs typeface="Arial" charset="0"/>
              </a:rPr>
              <a:t>independent</a:t>
            </a:r>
            <a:r>
              <a:rPr kumimoji="1" lang="en-US" sz="1800" i="0" kern="0" dirty="0">
                <a:solidFill>
                  <a:srgbClr val="000000"/>
                </a:solidFill>
                <a:cs typeface="Arial" charset="0"/>
              </a:rPr>
              <a:t> of its </a:t>
            </a:r>
            <a:r>
              <a:rPr kumimoji="1" lang="en-US" sz="1800" i="0" kern="0" dirty="0">
                <a:solidFill>
                  <a:srgbClr val="FF0000"/>
                </a:solidFill>
                <a:cs typeface="Arial" charset="0"/>
              </a:rPr>
              <a:t>non-effects</a:t>
            </a:r>
            <a:r>
              <a:rPr kumimoji="1" lang="en-US" sz="1800" i="0" kern="0" dirty="0">
                <a:solidFill>
                  <a:srgbClr val="000000"/>
                </a:solidFill>
                <a:cs typeface="Arial" charset="0"/>
              </a:rPr>
              <a:t>, </a:t>
            </a:r>
          </a:p>
          <a:p>
            <a:pPr marL="342900" indent="-342900" algn="ctr" eaLnBrk="0" hangingPunct="0">
              <a:lnSpc>
                <a:spcPct val="150000"/>
              </a:lnSpc>
              <a:spcBef>
                <a:spcPts val="0"/>
              </a:spcBef>
              <a:buClr>
                <a:schemeClr val="accent2"/>
              </a:buClr>
              <a:defRPr/>
            </a:pPr>
            <a:r>
              <a:rPr kumimoji="1" lang="en-US" sz="1800" i="0" kern="0" dirty="0">
                <a:solidFill>
                  <a:srgbClr val="00AE00"/>
                </a:solidFill>
                <a:cs typeface="Arial" charset="0"/>
              </a:rPr>
              <a:t>conditional</a:t>
            </a:r>
            <a:r>
              <a:rPr kumimoji="1" lang="en-US" sz="1800" i="0" kern="0" dirty="0">
                <a:solidFill>
                  <a:srgbClr val="000000"/>
                </a:solidFill>
                <a:cs typeface="Arial" charset="0"/>
              </a:rPr>
              <a:t> on its </a:t>
            </a:r>
            <a:r>
              <a:rPr kumimoji="1" lang="en-US" sz="1800" i="0" kern="0" dirty="0">
                <a:solidFill>
                  <a:srgbClr val="FF0000"/>
                </a:solidFill>
                <a:cs typeface="Arial" charset="0"/>
              </a:rPr>
              <a:t>immediate causes</a:t>
            </a:r>
            <a:r>
              <a:rPr kumimoji="1" lang="en-US" sz="1800" i="0" kern="0" dirty="0">
                <a:solidFill>
                  <a:srgbClr val="000000"/>
                </a:solidFill>
                <a:cs typeface="Arial" charset="0"/>
              </a:rPr>
              <a:t>. </a:t>
            </a:r>
            <a:endParaRPr lang="en-US" i="0" baseline="-25000" dirty="0">
              <a:sym typeface="Wingdings" pitchFamily="2" charset="2"/>
            </a:endParaRP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5711826" y="1487649"/>
            <a:ext cx="2757487" cy="1016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2000" i="0">
                <a:sym typeface="Wingdings" pitchFamily="2" charset="2"/>
              </a:rPr>
              <a:t>Determinism </a:t>
            </a:r>
          </a:p>
          <a:p>
            <a:pPr marL="0" lvl="1" algn="ctr">
              <a:lnSpc>
                <a:spcPct val="150000"/>
              </a:lnSpc>
            </a:pPr>
            <a:r>
              <a:rPr lang="en-US" sz="2000" i="0">
                <a:sym typeface="Wingdings" pitchFamily="2" charset="2"/>
              </a:rPr>
              <a:t>(Structural Equations)</a:t>
            </a:r>
          </a:p>
        </p:txBody>
      </p:sp>
      <p:sp>
        <p:nvSpPr>
          <p:cNvPr id="16" name="Right Arrow 15"/>
          <p:cNvSpPr>
            <a:spLocks noChangeArrowheads="1"/>
          </p:cNvSpPr>
          <p:nvPr/>
        </p:nvSpPr>
        <p:spPr bwMode="auto">
          <a:xfrm rot="4302271">
            <a:off x="2397085" y="2817038"/>
            <a:ext cx="846892" cy="266700"/>
          </a:xfrm>
          <a:prstGeom prst="rightArrow">
            <a:avLst>
              <a:gd name="adj1" fmla="val 50000"/>
              <a:gd name="adj2" fmla="val 49995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7" name="Right Arrow 16"/>
          <p:cNvSpPr>
            <a:spLocks noChangeArrowheads="1"/>
          </p:cNvSpPr>
          <p:nvPr/>
        </p:nvSpPr>
        <p:spPr bwMode="auto">
          <a:xfrm rot="6674298">
            <a:off x="5936052" y="2842312"/>
            <a:ext cx="901899" cy="266700"/>
          </a:xfrm>
          <a:prstGeom prst="rightArrow">
            <a:avLst>
              <a:gd name="adj1" fmla="val 50000"/>
              <a:gd name="adj2" fmla="val 49962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 animBg="1"/>
      <p:bldP spid="10" grpId="0" animBg="1"/>
      <p:bldP spid="11" grpId="0" animBg="1"/>
      <p:bldP spid="16" grpId="0" animBg="1"/>
      <p:bldP spid="17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ICA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This equation is usually denoted </a:t>
            </a:r>
            <a:r>
              <a:rPr lang="en-US" sz="2000" dirty="0" err="1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Wx</a:t>
            </a: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 = s</a:t>
            </a:r>
          </a:p>
          <a:p>
            <a:pPr marL="857250" lvl="2" indent="-45720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But also X = BX + s </a:t>
            </a:r>
            <a:r>
              <a:rPr lang="en-US" sz="1600" dirty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where B is the coefficient matrix</a:t>
            </a:r>
          </a:p>
          <a:p>
            <a:pPr marL="857250" lvl="2" indent="-45720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So </a:t>
            </a:r>
            <a:r>
              <a:rPr lang="en-US" sz="1600" dirty="0" err="1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Wx</a:t>
            </a:r>
            <a:r>
              <a:rPr lang="en-US" sz="16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 = (I – B)x = e</a:t>
            </a:r>
          </a:p>
          <a:p>
            <a:pPr marL="457200" lvl="1" indent="-45720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s is the vector of independent components</a:t>
            </a:r>
          </a:p>
          <a:p>
            <a:pPr marL="457200" lvl="1" indent="-45720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x is the vector of variables</a:t>
            </a:r>
          </a:p>
          <a:p>
            <a:pPr marL="457200" indent="-45720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Just showed that under strong conditions we can estimate W.</a:t>
            </a:r>
          </a:p>
          <a:p>
            <a:pPr marL="457200" lvl="1" indent="-45720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So we can estimate B! (But with unknown row order)</a:t>
            </a:r>
          </a:p>
          <a:p>
            <a:pPr marL="457200" lvl="1" indent="-45720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Using assumptions of linearity and non-Gaussianity (of all but one variable) alone.</a:t>
            </a:r>
          </a:p>
          <a:p>
            <a:pPr marL="457200" indent="-45720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More sophisticated analyses allow errors to be non-i.i.d.</a:t>
            </a:r>
            <a:endParaRPr lang="en-US" sz="2000" dirty="0">
              <a:solidFill>
                <a:schemeClr val="tx2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480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LiNGAM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457200" indent="-45720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LiNGAM runs ICA to estimate the coefficient matrix B.</a:t>
            </a:r>
          </a:p>
          <a:p>
            <a:pPr marL="457200" indent="-45720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The order of the errors is not fixed by ICA, so some rearranging of the B matrix needs to be done.</a:t>
            </a:r>
          </a:p>
          <a:p>
            <a:pPr marL="457200" indent="-45720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Rows of the B matrix are swapped so the it is lower triangular.</a:t>
            </a:r>
          </a:p>
          <a:p>
            <a:pPr marL="457200" lvl="1" indent="-45720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a[i][j] should be non-zero (representing an edge) just in case </a:t>
            </a:r>
            <a:r>
              <a:rPr lang="en-US" sz="2000" dirty="0" err="1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i</a:t>
            </a:r>
            <a:r>
              <a:rPr lang="en-US" sz="2000" dirty="0" err="1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  <a:sym typeface="Wingdings"/>
              </a:rPr>
              <a:t>j</a:t>
            </a:r>
            <a:endParaRPr lang="en-US" sz="2000" dirty="0" smtClean="0">
              <a:solidFill>
                <a:schemeClr val="tx2"/>
              </a:solidFill>
              <a:latin typeface="Arial" pitchFamily="34" charset="0"/>
              <a:ea typeface="+mj-ea"/>
              <a:cs typeface="Arial" pitchFamily="34" charset="0"/>
              <a:sym typeface="Wingdings"/>
            </a:endParaRPr>
          </a:p>
          <a:p>
            <a:pPr marL="457200" lvl="1" indent="-45720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  <a:sym typeface="Wingdings"/>
              </a:rPr>
              <a:t>Typically, a cutoff is used to determine if a matrix element is zero.</a:t>
            </a:r>
          </a:p>
          <a:p>
            <a:pPr marL="457200" lvl="1" indent="-45720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The rearranged matrix corresponds to </a:t>
            </a:r>
            <a:r>
              <a:rPr lang="en-US" sz="2000" dirty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the idea of a causal </a:t>
            </a: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order</a:t>
            </a:r>
            <a:r>
              <a:rPr lang="en-US" sz="2000" dirty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.</a:t>
            </a:r>
            <a:endParaRPr lang="en-US" sz="2000" dirty="0" smtClean="0">
              <a:solidFill>
                <a:schemeClr val="tx2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531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LiNGAM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000" dirty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Once you know which nodes are adjacent in the graph and what the causal order is, you can infer a </a:t>
            </a: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complete DAG.</a:t>
            </a:r>
          </a:p>
          <a:p>
            <a:pPr marL="457200" indent="-45720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Review:</a:t>
            </a:r>
          </a:p>
          <a:p>
            <a:pPr marL="857250" lvl="2" indent="-45720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Use data from a linear non-Gaussian model (all but one variable non-Gaussian)</a:t>
            </a:r>
          </a:p>
          <a:p>
            <a:pPr marL="857250" lvl="2" indent="-45720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Infer a complete DAG (more than a pattern!)</a:t>
            </a:r>
          </a:p>
        </p:txBody>
      </p:sp>
    </p:spTree>
    <p:extLst>
      <p:ext uri="{BB962C8B-B14F-4D97-AF65-F5344CB8AC3E}">
        <p14:creationId xmlns:p14="http://schemas.microsoft.com/office/powerpoint/2010/main" xmlns="" val="114555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00722"/>
            <a:ext cx="7772400" cy="735980"/>
          </a:xfrm>
        </p:spPr>
        <p:txBody>
          <a:bodyPr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Hands </a:t>
            </a:r>
            <a: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On</a:t>
            </a:r>
            <a:endParaRPr lang="en-US" sz="3200" b="1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1668" y="1540263"/>
            <a:ext cx="6579220" cy="3065191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Font typeface="+mj-lt"/>
              <a:buAutoNum type="arabicParenR"/>
            </a:pPr>
            <a:r>
              <a:rPr lang="en-US" sz="2000" kern="1200" dirty="0" smtClean="0">
                <a:solidFill>
                  <a:srgbClr val="000000"/>
                </a:solidFill>
                <a:latin typeface="Arial" charset="0"/>
              </a:rPr>
              <a:t>Attach a Generalized SEM IM.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arenR"/>
            </a:pPr>
            <a:r>
              <a:rPr lang="en-US" sz="2000" kern="1200" dirty="0" smtClean="0">
                <a:solidFill>
                  <a:srgbClr val="000000"/>
                </a:solidFill>
                <a:latin typeface="Arial" charset="0"/>
              </a:rPr>
              <a:t>Attach a data set, simulate 1000 points.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arenR"/>
            </a:pPr>
            <a:r>
              <a:rPr lang="en-US" sz="2000" kern="1200" dirty="0" smtClean="0">
                <a:solidFill>
                  <a:srgbClr val="000000"/>
                </a:solidFill>
                <a:latin typeface="Arial" charset="0"/>
              </a:rPr>
              <a:t>Attach a Search box and run LiNGAM.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arenR"/>
            </a:pPr>
            <a:r>
              <a:rPr lang="en-US" sz="2000" kern="1200" dirty="0" smtClean="0">
                <a:solidFill>
                  <a:srgbClr val="000000"/>
                </a:solidFill>
                <a:latin typeface="Arial" charset="0"/>
              </a:rPr>
              <a:t>Attach another search box to Data and run PC.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arenR"/>
            </a:pPr>
            <a:r>
              <a:rPr lang="en-US" sz="2000" kern="1200" dirty="0" smtClean="0">
                <a:solidFill>
                  <a:srgbClr val="000000"/>
                </a:solidFill>
                <a:latin typeface="Arial" charset="0"/>
              </a:rPr>
              <a:t>Compare PC to LiNGAM.</a:t>
            </a:r>
          </a:p>
        </p:txBody>
      </p:sp>
    </p:spTree>
    <p:extLst>
      <p:ext uri="{BB962C8B-B14F-4D97-AF65-F5344CB8AC3E}">
        <p14:creationId xmlns:p14="http://schemas.microsoft.com/office/powerpoint/2010/main" xmlns="" val="90596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Special Variants of Algorithms	</a:t>
            </a:r>
            <a:endParaRPr lang="en-US" sz="3200" b="1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9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PC Pattern</a:t>
            </a:r>
          </a:p>
          <a:p>
            <a:pPr marL="457200" lvl="1" indent="-45720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9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PC Pattern enforces the requirement that the output of the algorithm will be a pattern.</a:t>
            </a:r>
          </a:p>
          <a:p>
            <a:pPr marL="457200" indent="-45720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9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PCD</a:t>
            </a:r>
          </a:p>
          <a:p>
            <a:pPr marL="457200" lvl="1" indent="-45720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900" dirty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PCD adds corrective </a:t>
            </a:r>
            <a:r>
              <a:rPr lang="en-US" sz="19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code to PC for the case where some variables stand in deterministic relationships.</a:t>
            </a:r>
            <a:endParaRPr lang="en-US" sz="1900" dirty="0">
              <a:solidFill>
                <a:schemeClr val="tx2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457200" lvl="1" indent="-45720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900" dirty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This results in fewer edges being removed from the graph.</a:t>
            </a:r>
          </a:p>
          <a:p>
            <a:pPr marL="457200" lvl="2" indent="-45720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9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For example, if </a:t>
            </a:r>
            <a:r>
              <a:rPr lang="en-US" sz="1900" dirty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X _||_ Y | Z but Z determines Y, X---Y is not taken out</a:t>
            </a:r>
            <a:r>
              <a:rPr lang="en-US" sz="19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.</a:t>
            </a:r>
            <a:endParaRPr lang="en-US" sz="1900" dirty="0">
              <a:solidFill>
                <a:schemeClr val="tx2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277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Special Variants of Algorithms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9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CPC</a:t>
            </a:r>
          </a:p>
          <a:p>
            <a:pPr marL="457200" lvl="1" indent="-45720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9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The PC algorithm may jump too quickly to the conclusion that a collider and noncolliders</a:t>
            </a:r>
            <a:r>
              <a:rPr lang="en-US" sz="19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 should be oriented, </a:t>
            </a:r>
            <a:r>
              <a:rPr lang="en-US" sz="19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X-</a:t>
            </a:r>
            <a:r>
              <a:rPr lang="en-US" sz="19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&gt;Y&lt;-Z, X---Y---Z</a:t>
            </a:r>
          </a:p>
          <a:p>
            <a:pPr marL="457200" lvl="1" indent="-45720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9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The CPC algorithm uses a much more conservative test for colliders and noncolliders, double and triple checking to make sure they should be oriented, against different adjacents to X and to Z.</a:t>
            </a:r>
          </a:p>
          <a:p>
            <a:pPr marL="457200" lvl="1" indent="-457200">
              <a:spcBef>
                <a:spcPct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9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The result is a graph with fewer but more accurate orientations.</a:t>
            </a:r>
          </a:p>
          <a:p>
            <a:pPr marL="457200" lvl="1" indent="-457200"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endParaRPr lang="en-US" sz="1900" b="1" dirty="0" smtClean="0">
              <a:solidFill>
                <a:schemeClr val="tx2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904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Hands On</a:t>
            </a:r>
            <a:endParaRPr lang="en-US" sz="3200" b="1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9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Simulate data from a “complicated” DAG using a SEM IM.</a:t>
            </a:r>
          </a:p>
          <a:p>
            <a:pPr marL="457200" lvl="1" indent="-457200"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9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  <a:sym typeface="Wingdings"/>
              </a:rPr>
              <a:t>Choose the Search from Simulated Data</a:t>
            </a:r>
            <a:r>
              <a:rPr lang="en-US" sz="1900" dirty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  <a:sym typeface="Wingdings"/>
              </a:rPr>
              <a:t> </a:t>
            </a:r>
            <a:r>
              <a:rPr lang="en-US" sz="19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  <a:sym typeface="Wingdings"/>
              </a:rPr>
              <a:t>item from the Templates menu.</a:t>
            </a:r>
          </a:p>
          <a:p>
            <a:pPr marL="457200" lvl="1" indent="-457200"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9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  <a:sym typeface="Wingdings"/>
              </a:rPr>
              <a:t>Make a random 20 node 20 edge DAG.</a:t>
            </a:r>
          </a:p>
          <a:p>
            <a:pPr marL="457200" lvl="1" indent="-457200"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9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  <a:sym typeface="Wingdings"/>
              </a:rPr>
              <a:t>Parameterize as a linear SEM, accepting defaults.</a:t>
            </a:r>
          </a:p>
          <a:p>
            <a:pPr marL="457200" lvl="1" indent="-457200"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9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  <a:sym typeface="Wingdings"/>
              </a:rPr>
              <a:t>Run CPC.</a:t>
            </a:r>
          </a:p>
          <a:p>
            <a:pPr marL="457200" lvl="1" indent="-457200"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9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  <a:sym typeface="Wingdings"/>
              </a:rPr>
              <a:t>Attach another search box to data.</a:t>
            </a:r>
          </a:p>
          <a:p>
            <a:pPr marL="457200" lvl="1" indent="-457200"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9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  <a:sym typeface="Wingdings"/>
              </a:rPr>
              <a:t>Run PC.</a:t>
            </a:r>
          </a:p>
          <a:p>
            <a:pPr marL="457200" lvl="1" indent="-457200"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9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  <a:sym typeface="Wingdings"/>
              </a:rPr>
              <a:t>Layout the PC graph using </a:t>
            </a:r>
            <a:r>
              <a:rPr lang="en-US" sz="1900" dirty="0" err="1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  <a:sym typeface="Wingdings"/>
              </a:rPr>
              <a:t>Fruchterman-Reingold</a:t>
            </a:r>
            <a:r>
              <a:rPr lang="en-US" sz="19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  <a:sym typeface="Wingdings"/>
              </a:rPr>
              <a:t>.</a:t>
            </a:r>
          </a:p>
          <a:p>
            <a:pPr marL="457200" lvl="1" indent="-457200"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9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  <a:sym typeface="Wingdings"/>
              </a:rPr>
              <a:t>Copy the layout to the CPC graph.</a:t>
            </a:r>
          </a:p>
          <a:p>
            <a:pPr marL="457200" lvl="1" indent="-457200"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9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  <a:sym typeface="Wingdings"/>
              </a:rPr>
              <a:t>Open PC and CPC simultaneously and note the differences.</a:t>
            </a:r>
            <a:endParaRPr lang="en-US" sz="1900" dirty="0" smtClean="0">
              <a:solidFill>
                <a:schemeClr val="tx2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036104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Special Variants of Algorithms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9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CFCI</a:t>
            </a:r>
          </a:p>
          <a:p>
            <a:pPr marL="457200" lvl="1" indent="-457200"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9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Same idea as for CPC but for FCI instead.</a:t>
            </a:r>
          </a:p>
          <a:p>
            <a:pPr marL="457200" indent="-457200"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9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KPC</a:t>
            </a:r>
            <a:endParaRPr lang="en-US" sz="1900" dirty="0">
              <a:solidFill>
                <a:schemeClr val="tx2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457200" lvl="1" indent="-457200"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900" dirty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The PC algorithm typically uses independence tests that assume linearity.</a:t>
            </a:r>
          </a:p>
          <a:p>
            <a:pPr marL="457200" lvl="1" indent="-457200"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900" dirty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The KPC algorithm makes two changes:</a:t>
            </a:r>
          </a:p>
          <a:p>
            <a:pPr marL="457200" lvl="2" indent="-457200"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900" dirty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It uses a non-parametric independence test.</a:t>
            </a:r>
          </a:p>
          <a:p>
            <a:pPr marL="457200" lvl="2" indent="-457200"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900" dirty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It adds some steps to orient edges that are unoriented in the PC pattern.</a:t>
            </a:r>
          </a:p>
          <a:p>
            <a:pPr marL="34925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71084046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Special Variants of Algorithms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900" dirty="0" err="1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PcLiNGAM</a:t>
            </a:r>
            <a:endParaRPr lang="en-US" sz="1900" dirty="0" smtClean="0">
              <a:solidFill>
                <a:schemeClr val="tx2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457200" lvl="1" indent="-457200"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9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If some variables are Gaussian (more than one), others non-Gaussian, this algorithm applies.</a:t>
            </a:r>
          </a:p>
          <a:p>
            <a:pPr marL="457200" lvl="1" indent="-457200"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9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Runs PC, then orients the unoriented edges (if possible) using non-Gaussianity.</a:t>
            </a:r>
          </a:p>
          <a:p>
            <a:pPr marL="457200" indent="-457200"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900" dirty="0" err="1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LiNG</a:t>
            </a:r>
            <a:endParaRPr lang="en-US" sz="1900" dirty="0" smtClean="0">
              <a:solidFill>
                <a:schemeClr val="tx2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457200" lvl="1" indent="-457200"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9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Extends LiNGAM to orient cycles using non-Gaussianity</a:t>
            </a:r>
          </a:p>
        </p:txBody>
      </p:sp>
    </p:spTree>
    <p:extLst>
      <p:ext uri="{BB962C8B-B14F-4D97-AF65-F5344CB8AC3E}">
        <p14:creationId xmlns:p14="http://schemas.microsoft.com/office/powerpoint/2010/main" xmlns="" val="48951600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Special Variants of Algorithms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9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JCPC</a:t>
            </a:r>
          </a:p>
          <a:p>
            <a:pPr marL="457200" lvl="1" indent="-457200"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9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Uses a Markov blanket style test to add/remove individual edges, using CPC style orientation.</a:t>
            </a:r>
          </a:p>
          <a:p>
            <a:pPr marL="457200" lvl="1" indent="-457200">
              <a:spcBef>
                <a:spcPct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900" dirty="0" smtClean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Allows individual adjacencies in the graph to be revised from the initial estimate using the PC adjacency search.</a:t>
            </a:r>
          </a:p>
        </p:txBody>
      </p:sp>
    </p:spTree>
    <p:extLst>
      <p:ext uri="{BB962C8B-B14F-4D97-AF65-F5344CB8AC3E}">
        <p14:creationId xmlns:p14="http://schemas.microsoft.com/office/powerpoint/2010/main" xmlns="" val="34212102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4CEEACB-D32A-4F5F-8518-10ED5DB55830}" type="slidenum">
              <a:rPr lang="en-US" smtClean="0"/>
              <a:pPr/>
              <a:t>5</a:t>
            </a:fld>
            <a:endParaRPr lang="en-US" dirty="0" smtClean="0"/>
          </a:p>
        </p:txBody>
      </p:sp>
      <p:sp>
        <p:nvSpPr>
          <p:cNvPr id="31747" name="Rectangle 2"/>
          <p:cNvSpPr>
            <a:spLocks noChangeArrowheads="1"/>
          </p:cNvSpPr>
          <p:nvPr/>
        </p:nvSpPr>
        <p:spPr bwMode="auto">
          <a:xfrm>
            <a:off x="122555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31748" name="Rectangle 3"/>
          <p:cNvSpPr>
            <a:spLocks noChangeArrowheads="1"/>
          </p:cNvSpPr>
          <p:nvPr/>
        </p:nvSpPr>
        <p:spPr bwMode="auto">
          <a:xfrm>
            <a:off x="366395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1150937" y="1230255"/>
            <a:ext cx="3290887" cy="5540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algn="ctr">
              <a:lnSpc>
                <a:spcPct val="150000"/>
              </a:lnSpc>
            </a:pPr>
            <a:r>
              <a:rPr lang="en-US" sz="2000" i="0">
                <a:sym typeface="Wingdings" pitchFamily="2" charset="2"/>
              </a:rPr>
              <a:t>Causal Markov Axiom</a:t>
            </a:r>
          </a:p>
        </p:txBody>
      </p:sp>
      <p:sp>
        <p:nvSpPr>
          <p:cNvPr id="17" name="Right Arrow 16"/>
          <p:cNvSpPr>
            <a:spLocks noChangeArrowheads="1"/>
          </p:cNvSpPr>
          <p:nvPr/>
        </p:nvSpPr>
        <p:spPr bwMode="auto">
          <a:xfrm rot="7163321">
            <a:off x="5038766" y="2135275"/>
            <a:ext cx="719616" cy="266700"/>
          </a:xfrm>
          <a:prstGeom prst="rightArrow">
            <a:avLst>
              <a:gd name="adj1" fmla="val 50000"/>
              <a:gd name="adj2" fmla="val 49967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5033169" y="1258830"/>
            <a:ext cx="1897062" cy="49688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2000" i="0">
                <a:sym typeface="Wingdings" pitchFamily="2" charset="2"/>
              </a:rPr>
              <a:t>Acyclicity</a:t>
            </a:r>
          </a:p>
        </p:txBody>
      </p:sp>
      <p:sp>
        <p:nvSpPr>
          <p:cNvPr id="13" name="Right Arrow 12"/>
          <p:cNvSpPr>
            <a:spLocks noChangeArrowheads="1"/>
          </p:cNvSpPr>
          <p:nvPr/>
        </p:nvSpPr>
        <p:spPr bwMode="auto">
          <a:xfrm rot="3804667">
            <a:off x="2866287" y="2088456"/>
            <a:ext cx="876403" cy="317500"/>
          </a:xfrm>
          <a:prstGeom prst="rightArrow">
            <a:avLst>
              <a:gd name="adj1" fmla="val 50000"/>
              <a:gd name="adj2" fmla="val 49836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2689225" y="2659063"/>
            <a:ext cx="3292475" cy="49688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algn="ctr">
              <a:lnSpc>
                <a:spcPct val="150000"/>
              </a:lnSpc>
            </a:pPr>
            <a:r>
              <a:rPr lang="en-US" sz="2000" i="0" dirty="0">
                <a:sym typeface="Wingdings" pitchFamily="2" charset="2"/>
              </a:rPr>
              <a:t>d-separation criterion</a:t>
            </a: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4403725" y="3870325"/>
            <a:ext cx="3292475" cy="55399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2000" i="0" dirty="0">
                <a:solidFill>
                  <a:srgbClr val="00AE00"/>
                </a:solidFill>
                <a:sym typeface="Wingdings" pitchFamily="2" charset="2"/>
              </a:rPr>
              <a:t>Independence Oracle</a:t>
            </a: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898525" y="3848100"/>
            <a:ext cx="2081213" cy="5540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2000" i="0" dirty="0">
                <a:sym typeface="Wingdings" pitchFamily="2" charset="2"/>
              </a:rPr>
              <a:t>Causal Graph</a:t>
            </a:r>
          </a:p>
        </p:txBody>
      </p:sp>
      <p:sp>
        <p:nvSpPr>
          <p:cNvPr id="19" name="Right Arrow 18"/>
          <p:cNvSpPr>
            <a:spLocks noChangeArrowheads="1"/>
          </p:cNvSpPr>
          <p:nvPr/>
        </p:nvSpPr>
        <p:spPr bwMode="auto">
          <a:xfrm rot="-2095742">
            <a:off x="2555875" y="3303588"/>
            <a:ext cx="892175" cy="315912"/>
          </a:xfrm>
          <a:prstGeom prst="rightArrow">
            <a:avLst>
              <a:gd name="adj1" fmla="val 50000"/>
              <a:gd name="adj2" fmla="val 50011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0" name="Right Arrow 19"/>
          <p:cNvSpPr>
            <a:spLocks noChangeArrowheads="1"/>
          </p:cNvSpPr>
          <p:nvPr/>
        </p:nvSpPr>
        <p:spPr bwMode="auto">
          <a:xfrm rot="2832938">
            <a:off x="4962525" y="3371850"/>
            <a:ext cx="893763" cy="315913"/>
          </a:xfrm>
          <a:prstGeom prst="rightArrow">
            <a:avLst>
              <a:gd name="adj1" fmla="val 50000"/>
              <a:gd name="adj2" fmla="val 50099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860425" y="4860925"/>
            <a:ext cx="503238" cy="4159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600" i="0">
                <a:sym typeface="Wingdings" pitchFamily="2" charset="2"/>
              </a:rPr>
              <a:t>Z</a:t>
            </a:r>
            <a:endParaRPr lang="en-US" sz="1600" i="0" baseline="-25000">
              <a:sym typeface="Wingdings" pitchFamily="2" charset="2"/>
            </a:endParaRPr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1768475" y="4892675"/>
            <a:ext cx="501650" cy="4159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600" i="0">
                <a:sym typeface="Wingdings" pitchFamily="2" charset="2"/>
              </a:rPr>
              <a:t>X</a:t>
            </a:r>
            <a:endParaRPr lang="en-US" sz="1600" i="0" baseline="-25000">
              <a:sym typeface="Wingdings" pitchFamily="2" charset="2"/>
            </a:endParaRP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2628900" y="4922838"/>
            <a:ext cx="503238" cy="4159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600" i="0">
                <a:sym typeface="Wingdings" pitchFamily="2" charset="2"/>
              </a:rPr>
              <a:t>Y</a:t>
            </a:r>
            <a:r>
              <a:rPr lang="en-US" sz="1600" i="0" baseline="-25000">
                <a:sym typeface="Wingdings" pitchFamily="2" charset="2"/>
              </a:rPr>
              <a:t>1</a:t>
            </a:r>
          </a:p>
        </p:txBody>
      </p:sp>
      <p:cxnSp>
        <p:nvCxnSpPr>
          <p:cNvPr id="26" name="Straight Arrow Connector 25"/>
          <p:cNvCxnSpPr>
            <a:cxnSpLocks noChangeShapeType="1"/>
            <a:stCxn id="21" idx="3"/>
            <a:endCxn id="23" idx="1"/>
          </p:cNvCxnSpPr>
          <p:nvPr/>
        </p:nvCxnSpPr>
        <p:spPr bwMode="auto">
          <a:xfrm>
            <a:off x="1363663" y="5068888"/>
            <a:ext cx="404812" cy="31750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7" name="Straight Arrow Connector 26"/>
          <p:cNvCxnSpPr>
            <a:cxnSpLocks noChangeShapeType="1"/>
            <a:endCxn id="24" idx="1"/>
          </p:cNvCxnSpPr>
          <p:nvPr/>
        </p:nvCxnSpPr>
        <p:spPr bwMode="auto">
          <a:xfrm>
            <a:off x="2270125" y="5130800"/>
            <a:ext cx="358775" cy="0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4389438" y="4740275"/>
            <a:ext cx="3475037" cy="12001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>
              <a:lnSpc>
                <a:spcPct val="150000"/>
              </a:lnSpc>
            </a:pPr>
            <a:r>
              <a:rPr lang="en-US" sz="1600" i="0" dirty="0">
                <a:solidFill>
                  <a:srgbClr val="00AE00"/>
                </a:solidFill>
                <a:sym typeface="Wingdings" pitchFamily="2" charset="2"/>
              </a:rPr>
              <a:t>Z _||_ Y</a:t>
            </a:r>
            <a:r>
              <a:rPr lang="en-US" sz="1600" i="0" baseline="-25000" dirty="0">
                <a:solidFill>
                  <a:srgbClr val="00AE00"/>
                </a:solidFill>
                <a:sym typeface="Wingdings" pitchFamily="2" charset="2"/>
              </a:rPr>
              <a:t>1 </a:t>
            </a:r>
            <a:r>
              <a:rPr lang="en-US" sz="1600" i="0" dirty="0">
                <a:solidFill>
                  <a:srgbClr val="00AE00"/>
                </a:solidFill>
                <a:sym typeface="Wingdings" pitchFamily="2" charset="2"/>
              </a:rPr>
              <a:t> | X	Z _||_ Y</a:t>
            </a:r>
            <a:r>
              <a:rPr lang="en-US" sz="1600" i="0" baseline="-25000" dirty="0">
                <a:solidFill>
                  <a:srgbClr val="00AE00"/>
                </a:solidFill>
                <a:sym typeface="Wingdings" pitchFamily="2" charset="2"/>
              </a:rPr>
              <a:t>2 </a:t>
            </a:r>
            <a:r>
              <a:rPr lang="en-US" sz="1600" i="0" dirty="0">
                <a:solidFill>
                  <a:srgbClr val="00AE00"/>
                </a:solidFill>
                <a:sym typeface="Wingdings" pitchFamily="2" charset="2"/>
              </a:rPr>
              <a:t> | X</a:t>
            </a:r>
          </a:p>
          <a:p>
            <a:pPr marL="0" lvl="1">
              <a:lnSpc>
                <a:spcPct val="150000"/>
              </a:lnSpc>
            </a:pPr>
            <a:r>
              <a:rPr lang="en-US" sz="1600" i="0" dirty="0">
                <a:solidFill>
                  <a:srgbClr val="00AE00"/>
                </a:solidFill>
                <a:sym typeface="Wingdings" pitchFamily="2" charset="2"/>
              </a:rPr>
              <a:t>Z _||_ Y</a:t>
            </a:r>
            <a:r>
              <a:rPr lang="en-US" sz="1600" i="0" baseline="-25000" dirty="0">
                <a:solidFill>
                  <a:srgbClr val="00AE00"/>
                </a:solidFill>
                <a:sym typeface="Wingdings" pitchFamily="2" charset="2"/>
              </a:rPr>
              <a:t>1 </a:t>
            </a:r>
            <a:r>
              <a:rPr lang="en-US" sz="1600" i="0" dirty="0">
                <a:solidFill>
                  <a:srgbClr val="00AE00"/>
                </a:solidFill>
                <a:sym typeface="Wingdings" pitchFamily="2" charset="2"/>
              </a:rPr>
              <a:t> | </a:t>
            </a:r>
            <a:r>
              <a:rPr lang="en-US" sz="1600" i="0" dirty="0" smtClean="0">
                <a:solidFill>
                  <a:srgbClr val="00AE00"/>
                </a:solidFill>
                <a:sym typeface="Wingdings" pitchFamily="2" charset="2"/>
              </a:rPr>
              <a:t>X,Y</a:t>
            </a:r>
            <a:r>
              <a:rPr lang="en-US" sz="1600" i="0" baseline="-25000" dirty="0" smtClean="0">
                <a:solidFill>
                  <a:srgbClr val="00AE00"/>
                </a:solidFill>
                <a:sym typeface="Wingdings" pitchFamily="2" charset="2"/>
              </a:rPr>
              <a:t>2</a:t>
            </a:r>
            <a:r>
              <a:rPr lang="en-US" sz="1600" i="0" dirty="0">
                <a:solidFill>
                  <a:srgbClr val="00AE00"/>
                </a:solidFill>
                <a:sym typeface="Wingdings" pitchFamily="2" charset="2"/>
              </a:rPr>
              <a:t>	Z _||_ Y</a:t>
            </a:r>
            <a:r>
              <a:rPr lang="en-US" sz="1600" i="0" baseline="-25000" dirty="0">
                <a:solidFill>
                  <a:srgbClr val="00AE00"/>
                </a:solidFill>
                <a:sym typeface="Wingdings" pitchFamily="2" charset="2"/>
              </a:rPr>
              <a:t>2 </a:t>
            </a:r>
            <a:r>
              <a:rPr lang="en-US" sz="1600" i="0" dirty="0">
                <a:solidFill>
                  <a:srgbClr val="00AE00"/>
                </a:solidFill>
                <a:sym typeface="Wingdings" pitchFamily="2" charset="2"/>
              </a:rPr>
              <a:t> | </a:t>
            </a:r>
            <a:r>
              <a:rPr lang="en-US" sz="1600" i="0" dirty="0" smtClean="0">
                <a:solidFill>
                  <a:srgbClr val="00AE00"/>
                </a:solidFill>
                <a:sym typeface="Wingdings" pitchFamily="2" charset="2"/>
              </a:rPr>
              <a:t>X,Y</a:t>
            </a:r>
            <a:r>
              <a:rPr lang="en-US" sz="1600" i="0" baseline="-25000" dirty="0" smtClean="0">
                <a:solidFill>
                  <a:srgbClr val="00AE00"/>
                </a:solidFill>
                <a:sym typeface="Wingdings" pitchFamily="2" charset="2"/>
              </a:rPr>
              <a:t>1</a:t>
            </a:r>
            <a:endParaRPr lang="en-US" sz="1600" i="0" baseline="-25000" dirty="0">
              <a:solidFill>
                <a:srgbClr val="00AE00"/>
              </a:solidFill>
              <a:sym typeface="Wingdings" pitchFamily="2" charset="2"/>
            </a:endParaRPr>
          </a:p>
          <a:p>
            <a:pPr marL="0" lvl="1">
              <a:lnSpc>
                <a:spcPct val="150000"/>
              </a:lnSpc>
            </a:pPr>
            <a:r>
              <a:rPr lang="en-US" sz="1600" i="0" dirty="0">
                <a:solidFill>
                  <a:srgbClr val="00AE00"/>
                </a:solidFill>
                <a:sym typeface="Wingdings" pitchFamily="2" charset="2"/>
              </a:rPr>
              <a:t>Y</a:t>
            </a:r>
            <a:r>
              <a:rPr lang="en-US" sz="1600" i="0" baseline="-25000" dirty="0">
                <a:solidFill>
                  <a:srgbClr val="00AE00"/>
                </a:solidFill>
                <a:sym typeface="Wingdings" pitchFamily="2" charset="2"/>
              </a:rPr>
              <a:t>1</a:t>
            </a:r>
            <a:r>
              <a:rPr lang="en-US" sz="1600" i="0" dirty="0">
                <a:solidFill>
                  <a:srgbClr val="00AE00"/>
                </a:solidFill>
                <a:sym typeface="Wingdings" pitchFamily="2" charset="2"/>
              </a:rPr>
              <a:t> _||_ Y</a:t>
            </a:r>
            <a:r>
              <a:rPr lang="en-US" sz="1600" i="0" baseline="-25000" dirty="0">
                <a:solidFill>
                  <a:srgbClr val="00AE00"/>
                </a:solidFill>
                <a:sym typeface="Wingdings" pitchFamily="2" charset="2"/>
              </a:rPr>
              <a:t>2 </a:t>
            </a:r>
            <a:r>
              <a:rPr lang="en-US" sz="1600" i="0" dirty="0">
                <a:solidFill>
                  <a:srgbClr val="00AE00"/>
                </a:solidFill>
                <a:sym typeface="Wingdings" pitchFamily="2" charset="2"/>
              </a:rPr>
              <a:t> | X	Y</a:t>
            </a:r>
            <a:r>
              <a:rPr lang="en-US" sz="1600" i="0" baseline="-25000" dirty="0">
                <a:solidFill>
                  <a:srgbClr val="00AE00"/>
                </a:solidFill>
                <a:sym typeface="Wingdings" pitchFamily="2" charset="2"/>
              </a:rPr>
              <a:t>1</a:t>
            </a:r>
            <a:r>
              <a:rPr lang="en-US" sz="1600" i="0" dirty="0">
                <a:solidFill>
                  <a:srgbClr val="00AE00"/>
                </a:solidFill>
                <a:sym typeface="Wingdings" pitchFamily="2" charset="2"/>
              </a:rPr>
              <a:t> _||_ Y</a:t>
            </a:r>
            <a:r>
              <a:rPr lang="en-US" sz="1600" i="0" baseline="-25000" dirty="0">
                <a:solidFill>
                  <a:srgbClr val="00AE00"/>
                </a:solidFill>
                <a:sym typeface="Wingdings" pitchFamily="2" charset="2"/>
              </a:rPr>
              <a:t>2 </a:t>
            </a:r>
            <a:r>
              <a:rPr lang="en-US" sz="1600" i="0" dirty="0">
                <a:solidFill>
                  <a:srgbClr val="00AE00"/>
                </a:solidFill>
                <a:sym typeface="Wingdings" pitchFamily="2" charset="2"/>
              </a:rPr>
              <a:t> | X,Z</a:t>
            </a:r>
            <a:endParaRPr lang="en-US" sz="1600" i="0" baseline="-25000" dirty="0">
              <a:solidFill>
                <a:srgbClr val="00AE00"/>
              </a:solidFill>
              <a:sym typeface="Wingdings" pitchFamily="2" charset="2"/>
            </a:endParaRPr>
          </a:p>
        </p:txBody>
      </p:sp>
      <p:sp>
        <p:nvSpPr>
          <p:cNvPr id="38" name="Rectangle 37"/>
          <p:cNvSpPr>
            <a:spLocks noChangeArrowheads="1"/>
          </p:cNvSpPr>
          <p:nvPr/>
        </p:nvSpPr>
        <p:spPr bwMode="auto">
          <a:xfrm>
            <a:off x="2544763" y="5540375"/>
            <a:ext cx="503237" cy="4159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en-US" sz="1600" i="0">
                <a:sym typeface="Wingdings" pitchFamily="2" charset="2"/>
              </a:rPr>
              <a:t>Y</a:t>
            </a:r>
            <a:r>
              <a:rPr lang="en-US" sz="1600" i="0" baseline="-25000">
                <a:sym typeface="Wingdings" pitchFamily="2" charset="2"/>
              </a:rPr>
              <a:t>2</a:t>
            </a:r>
          </a:p>
        </p:txBody>
      </p:sp>
      <p:cxnSp>
        <p:nvCxnSpPr>
          <p:cNvPr id="39" name="Straight Arrow Connector 38"/>
          <p:cNvCxnSpPr>
            <a:cxnSpLocks noChangeShapeType="1"/>
          </p:cNvCxnSpPr>
          <p:nvPr/>
        </p:nvCxnSpPr>
        <p:spPr bwMode="auto">
          <a:xfrm>
            <a:off x="2201863" y="5329238"/>
            <a:ext cx="366712" cy="217487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5" name="Rectangle 9"/>
          <p:cNvSpPr>
            <a:spLocks noChangeArrowheads="1"/>
          </p:cNvSpPr>
          <p:nvPr/>
        </p:nvSpPr>
        <p:spPr bwMode="auto">
          <a:xfrm>
            <a:off x="0" y="2172"/>
            <a:ext cx="8977313" cy="8284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en-US" i="0" dirty="0">
                <a:solidFill>
                  <a:srgbClr val="000000"/>
                </a:solidFill>
                <a:cs typeface="Arial" charset="0"/>
              </a:rPr>
              <a:t>Bridge Principles: </a:t>
            </a:r>
            <a:r>
              <a:rPr lang="en-US" i="0" dirty="0" smtClean="0">
                <a:solidFill>
                  <a:srgbClr val="000000"/>
                </a:solidFill>
                <a:cs typeface="Arial" charset="0"/>
              </a:rPr>
              <a:t/>
            </a:r>
            <a:br>
              <a:rPr lang="en-US" i="0" dirty="0" smtClean="0">
                <a:solidFill>
                  <a:srgbClr val="000000"/>
                </a:solidFill>
                <a:cs typeface="Arial" charset="0"/>
              </a:rPr>
            </a:br>
            <a:r>
              <a:rPr lang="en-US" i="0" dirty="0" smtClean="0">
                <a:solidFill>
                  <a:srgbClr val="FF0000"/>
                </a:solidFill>
                <a:cs typeface="Arial" charset="0"/>
              </a:rPr>
              <a:t>Acyclic</a:t>
            </a:r>
            <a:r>
              <a:rPr lang="en-US" i="0" dirty="0" smtClean="0">
                <a:solidFill>
                  <a:srgbClr val="000000"/>
                </a:solidFill>
                <a:cs typeface="Arial" charset="0"/>
              </a:rPr>
              <a:t> </a:t>
            </a:r>
            <a:r>
              <a:rPr lang="en-US" i="0" dirty="0" smtClean="0">
                <a:solidFill>
                  <a:srgbClr val="FF0000"/>
                </a:solidFill>
                <a:cs typeface="Arial" charset="0"/>
              </a:rPr>
              <a:t>Causal </a:t>
            </a:r>
            <a:r>
              <a:rPr lang="en-US" i="0" dirty="0">
                <a:solidFill>
                  <a:srgbClr val="FF0000"/>
                </a:solidFill>
                <a:cs typeface="Arial" charset="0"/>
              </a:rPr>
              <a:t>Graph </a:t>
            </a:r>
            <a:r>
              <a:rPr lang="en-US" i="0" dirty="0">
                <a:solidFill>
                  <a:srgbClr val="000000"/>
                </a:solidFill>
                <a:cs typeface="Arial" charset="0"/>
              </a:rPr>
              <a:t>over V </a:t>
            </a:r>
            <a:r>
              <a:rPr lang="en-US" i="0" dirty="0" smtClean="0">
                <a:solidFill>
                  <a:srgbClr val="000000"/>
                </a:solidFill>
                <a:cs typeface="Arial" charset="0"/>
                <a:sym typeface="Symbol" pitchFamily="18" charset="2"/>
              </a:rPr>
              <a:t> Constraints </a:t>
            </a:r>
            <a:r>
              <a:rPr lang="en-US" i="0" dirty="0">
                <a:solidFill>
                  <a:srgbClr val="000000"/>
                </a:solidFill>
                <a:cs typeface="Arial" charset="0"/>
                <a:sym typeface="Symbol" pitchFamily="18" charset="2"/>
              </a:rPr>
              <a:t>on </a:t>
            </a:r>
            <a:r>
              <a:rPr lang="en-US" i="0" dirty="0">
                <a:solidFill>
                  <a:srgbClr val="00AE00"/>
                </a:solidFill>
                <a:cs typeface="Arial" charset="0"/>
                <a:sym typeface="Symbol" pitchFamily="18" charset="2"/>
              </a:rPr>
              <a:t>P(V</a:t>
            </a:r>
            <a:r>
              <a:rPr lang="en-US" i="0" dirty="0" smtClean="0">
                <a:solidFill>
                  <a:srgbClr val="00AE00"/>
                </a:solidFill>
                <a:cs typeface="Arial" charset="0"/>
                <a:sym typeface="Symbol" pitchFamily="18" charset="2"/>
              </a:rPr>
              <a:t>)</a:t>
            </a:r>
            <a:endParaRPr lang="en-US" b="1" i="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7" grpId="0" animBg="1"/>
      <p:bldP spid="17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5" grpId="0" animBg="1"/>
      <p:bldP spid="18" grpId="0" animBg="1"/>
      <p:bldP spid="19" grpId="0" animBg="1"/>
      <p:bldP spid="20" grpId="0" animBg="1"/>
      <p:bldP spid="21" grpId="0" animBg="1"/>
      <p:bldP spid="23" grpId="0" animBg="1"/>
      <p:bldP spid="24" grpId="0" animBg="1"/>
      <p:bldP spid="32" grpId="0" animBg="1"/>
      <p:bldP spid="38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C8EB1FA-E58E-4171-868B-A4BFA50C9E48}" type="slidenum">
              <a:rPr lang="en-US"/>
              <a:pPr/>
              <a:t>50</a:t>
            </a:fld>
            <a:endParaRPr lang="en-US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74625"/>
            <a:ext cx="7772400" cy="736600"/>
          </a:xfrm>
        </p:spPr>
        <p:txBody>
          <a:bodyPr/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Simulation Studies with Tetrad</a:t>
            </a:r>
          </a:p>
        </p:txBody>
      </p:sp>
    </p:spTree>
    <p:extLst>
      <p:ext uri="{BB962C8B-B14F-4D97-AF65-F5344CB8AC3E}">
        <p14:creationId xmlns="" xmlns:p14="http://schemas.microsoft.com/office/powerpoint/2010/main" val="389057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4ED45B1-257F-4798-B2AC-51843684F2EA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8196" name="Rectangle 2"/>
          <p:cNvSpPr>
            <a:spLocks noChangeArrowheads="1"/>
          </p:cNvSpPr>
          <p:nvPr/>
        </p:nvSpPr>
        <p:spPr bwMode="auto">
          <a:xfrm>
            <a:off x="122555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8197" name="Rectangle 9"/>
          <p:cNvSpPr>
            <a:spLocks noChangeArrowheads="1"/>
          </p:cNvSpPr>
          <p:nvPr/>
        </p:nvSpPr>
        <p:spPr bwMode="auto">
          <a:xfrm>
            <a:off x="1366838" y="214313"/>
            <a:ext cx="6405562" cy="5826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en-US" sz="3200" b="1" i="0" dirty="0"/>
              <a:t>Faithfulness</a:t>
            </a:r>
          </a:p>
        </p:txBody>
      </p:sp>
      <p:sp>
        <p:nvSpPr>
          <p:cNvPr id="8198" name="Rectangle 13"/>
          <p:cNvSpPr>
            <a:spLocks noChangeArrowheads="1"/>
          </p:cNvSpPr>
          <p:nvPr/>
        </p:nvSpPr>
        <p:spPr bwMode="auto">
          <a:xfrm>
            <a:off x="406400" y="1344613"/>
            <a:ext cx="8432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0" dirty="0">
                <a:solidFill>
                  <a:schemeClr val="bg2"/>
                </a:solidFill>
                <a:cs typeface="Arial" charset="0"/>
              </a:rPr>
              <a:t>Constraints on a </a:t>
            </a:r>
            <a:r>
              <a:rPr lang="en-US" i="0" dirty="0">
                <a:solidFill>
                  <a:srgbClr val="008000"/>
                </a:solidFill>
                <a:cs typeface="Arial" charset="0"/>
              </a:rPr>
              <a:t>probability distribution P </a:t>
            </a:r>
            <a:r>
              <a:rPr lang="en-US" i="0" dirty="0">
                <a:solidFill>
                  <a:schemeClr val="bg2"/>
                </a:solidFill>
                <a:cs typeface="Arial" charset="0"/>
              </a:rPr>
              <a:t>generated by a </a:t>
            </a:r>
            <a:r>
              <a:rPr lang="en-US" i="0" dirty="0">
                <a:solidFill>
                  <a:srgbClr val="FF0000"/>
                </a:solidFill>
                <a:cs typeface="Arial" charset="0"/>
              </a:rPr>
              <a:t>causal structure G </a:t>
            </a:r>
            <a:r>
              <a:rPr lang="en-US" i="0" dirty="0">
                <a:solidFill>
                  <a:schemeClr val="bg2"/>
                </a:solidFill>
                <a:cs typeface="Arial" charset="0"/>
              </a:rPr>
              <a:t>hold for </a:t>
            </a:r>
            <a:r>
              <a:rPr lang="en-US" dirty="0">
                <a:solidFill>
                  <a:schemeClr val="bg2"/>
                </a:solidFill>
                <a:cs typeface="Arial" charset="0"/>
              </a:rPr>
              <a:t>all</a:t>
            </a:r>
            <a:r>
              <a:rPr lang="en-US" i="0" dirty="0">
                <a:solidFill>
                  <a:schemeClr val="bg2"/>
                </a:solidFill>
                <a:cs typeface="Arial" charset="0"/>
              </a:rPr>
              <a:t> parameterizations of </a:t>
            </a:r>
            <a:r>
              <a:rPr lang="en-US" i="0" dirty="0">
                <a:solidFill>
                  <a:srgbClr val="FF0000"/>
                </a:solidFill>
                <a:cs typeface="Arial" charset="0"/>
              </a:rPr>
              <a:t>G</a:t>
            </a:r>
            <a:r>
              <a:rPr lang="en-US" i="0" dirty="0" smtClean="0">
                <a:solidFill>
                  <a:schemeClr val="bg2"/>
                </a:solidFill>
                <a:cs typeface="Arial" charset="0"/>
              </a:rPr>
              <a:t>.</a:t>
            </a:r>
            <a:endParaRPr lang="en-US" i="0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4152900" y="3076575"/>
            <a:ext cx="4991100" cy="1225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kumimoji="1" lang="en-US" sz="2000" kern="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Revenues </a:t>
            </a:r>
            <a:r>
              <a:rPr kumimoji="1" lang="en-US" sz="2000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:= </a:t>
            </a:r>
            <a:r>
              <a:rPr kumimoji="1" lang="en-US" sz="2000" kern="0" dirty="0" smtClean="0">
                <a:solidFill>
                  <a:srgbClr val="FF0000"/>
                </a:solidFill>
                <a:latin typeface="Symbol" pitchFamily="18" charset="2"/>
                <a:cs typeface="Arial" pitchFamily="34" charset="0"/>
              </a:rPr>
              <a:t>b</a:t>
            </a:r>
            <a:r>
              <a:rPr kumimoji="1" lang="en-US" sz="2000" kern="0" baseline="-25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kumimoji="1" lang="en-US" sz="2000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Rate </a:t>
            </a:r>
            <a:r>
              <a:rPr kumimoji="1" lang="en-US" sz="2000" kern="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 </a:t>
            </a:r>
            <a:r>
              <a:rPr kumimoji="1" lang="en-US" sz="2000" kern="0" dirty="0" smtClean="0">
                <a:solidFill>
                  <a:srgbClr val="FF0000"/>
                </a:solidFill>
                <a:latin typeface="Symbol" pitchFamily="18" charset="2"/>
                <a:cs typeface="Arial" pitchFamily="34" charset="0"/>
              </a:rPr>
              <a:t>b</a:t>
            </a:r>
            <a:r>
              <a:rPr kumimoji="1" lang="en-US" sz="2000" kern="0" baseline="-25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kumimoji="1" lang="en-US" sz="2000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Economy </a:t>
            </a:r>
            <a:r>
              <a:rPr kumimoji="1" lang="en-US" sz="2000" kern="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 </a:t>
            </a:r>
            <a:r>
              <a:rPr kumimoji="1" lang="en-US" sz="2000" kern="0" dirty="0" err="1" smtClean="0">
                <a:solidFill>
                  <a:srgbClr val="FF0000"/>
                </a:solidFill>
                <a:latin typeface="Symbol" pitchFamily="18" charset="2"/>
                <a:cs typeface="Arial" pitchFamily="34" charset="0"/>
              </a:rPr>
              <a:t>e</a:t>
            </a:r>
            <a:r>
              <a:rPr kumimoji="1" lang="en-US" sz="2000" kern="0" baseline="-25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Rev</a:t>
            </a:r>
            <a:r>
              <a:rPr kumimoji="1" lang="en-US" sz="2000" kern="0" baseline="-25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kumimoji="1" lang="en-US" sz="2000" kern="0" baseline="-25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kumimoji="1" lang="en-US" sz="2000" kern="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kumimoji="1" lang="en-US" sz="2000" kern="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Economy </a:t>
            </a:r>
            <a:r>
              <a:rPr kumimoji="1" lang="en-US" sz="2000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:= </a:t>
            </a:r>
            <a:r>
              <a:rPr kumimoji="1" lang="en-US" sz="2000" kern="0" dirty="0" smtClean="0">
                <a:solidFill>
                  <a:srgbClr val="FF0000"/>
                </a:solidFill>
                <a:latin typeface="Symbol" pitchFamily="18" charset="2"/>
                <a:cs typeface="Arial" pitchFamily="34" charset="0"/>
              </a:rPr>
              <a:t>b</a:t>
            </a:r>
            <a:r>
              <a:rPr kumimoji="1" lang="en-US" sz="2000" kern="0" baseline="-25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kumimoji="1" lang="en-US" sz="2000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Rate  </a:t>
            </a:r>
            <a:r>
              <a:rPr kumimoji="1" lang="en-US" sz="2000" kern="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 </a:t>
            </a:r>
            <a:r>
              <a:rPr kumimoji="1" lang="en-US" sz="2000" kern="0" dirty="0" err="1" smtClean="0">
                <a:solidFill>
                  <a:srgbClr val="FF0000"/>
                </a:solidFill>
                <a:latin typeface="Symbol" pitchFamily="18" charset="2"/>
                <a:cs typeface="Arial" pitchFamily="34" charset="0"/>
              </a:rPr>
              <a:t>e</a:t>
            </a:r>
            <a:r>
              <a:rPr kumimoji="1" lang="en-US" sz="2000" kern="0" baseline="-25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Econ</a:t>
            </a:r>
            <a:endParaRPr kumimoji="1" lang="en-US" kern="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4229902" y="4761831"/>
            <a:ext cx="4057449" cy="54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indent="-342900" algn="ctr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kumimoji="1" lang="en-US" i="0" kern="0" dirty="0" smtClean="0">
                <a:latin typeface="Arial" pitchFamily="34" charset="0"/>
                <a:cs typeface="Arial" pitchFamily="34" charset="0"/>
              </a:rPr>
              <a:t>Faithfulness</a:t>
            </a:r>
            <a:r>
              <a:rPr kumimoji="1" lang="en-US" i="0" kern="0" dirty="0">
                <a:latin typeface="Arial" pitchFamily="34" charset="0"/>
                <a:cs typeface="Arial" pitchFamily="34" charset="0"/>
              </a:rPr>
              <a:t>:</a:t>
            </a:r>
            <a:r>
              <a:rPr kumimoji="1" lang="en-US" kern="0" dirty="0">
                <a:solidFill>
                  <a:srgbClr val="00AE00"/>
                </a:solidFill>
                <a:latin typeface="Arial" pitchFamily="34" charset="0"/>
                <a:cs typeface="Arial" pitchFamily="34" charset="0"/>
              </a:rPr>
              <a:t> </a:t>
            </a:r>
            <a:endParaRPr kumimoji="1" lang="en-US" kern="0" dirty="0" smtClean="0">
              <a:solidFill>
                <a:srgbClr val="00AE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ctr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kumimoji="1" lang="en-US" kern="0" dirty="0" smtClean="0">
                <a:solidFill>
                  <a:srgbClr val="FF0000"/>
                </a:solidFill>
                <a:latin typeface="Symbol" pitchFamily="18" charset="2"/>
                <a:cs typeface="Arial" pitchFamily="34" charset="0"/>
              </a:rPr>
              <a:t>b</a:t>
            </a:r>
            <a:r>
              <a:rPr kumimoji="1" lang="en-US" kern="0" baseline="-25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kumimoji="1" lang="en-US" kern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kumimoji="1" lang="en-US" kern="0" dirty="0">
                <a:latin typeface="Arial" pitchFamily="34" charset="0"/>
                <a:cs typeface="Arial" pitchFamily="34" charset="0"/>
              </a:rPr>
              <a:t>≠ </a:t>
            </a:r>
            <a:r>
              <a:rPr kumimoji="1" lang="en-US" kern="0" dirty="0" smtClean="0">
                <a:latin typeface="Arial" pitchFamily="34" charset="0"/>
                <a:cs typeface="Arial" pitchFamily="34" charset="0"/>
              </a:rPr>
              <a:t>-</a:t>
            </a:r>
            <a:r>
              <a:rPr kumimoji="1" lang="en-US" kern="0" dirty="0" smtClean="0">
                <a:solidFill>
                  <a:srgbClr val="FF0000"/>
                </a:solidFill>
                <a:latin typeface="Symbol" pitchFamily="18" charset="2"/>
                <a:cs typeface="Arial" pitchFamily="34" charset="0"/>
              </a:rPr>
              <a:t>b</a:t>
            </a:r>
            <a:r>
              <a:rPr kumimoji="1" lang="en-US" kern="0" baseline="-25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kumimoji="1" lang="en-US" kern="0" dirty="0" smtClean="0">
                <a:solidFill>
                  <a:srgbClr val="FF0000"/>
                </a:solidFill>
                <a:latin typeface="Symbol" pitchFamily="18" charset="2"/>
                <a:cs typeface="Arial" pitchFamily="34" charset="0"/>
              </a:rPr>
              <a:t>b</a:t>
            </a:r>
            <a:r>
              <a:rPr kumimoji="1" lang="en-US" kern="0" baseline="-25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</a:p>
          <a:p>
            <a:pPr marL="342900" indent="-342900" algn="ctr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defRPr/>
            </a:pPr>
            <a:r>
              <a:rPr kumimoji="1" lang="en-US" kern="0" dirty="0" smtClean="0">
                <a:solidFill>
                  <a:srgbClr val="FF0000"/>
                </a:solidFill>
                <a:latin typeface="Symbol" pitchFamily="18" charset="2"/>
                <a:cs typeface="Arial" pitchFamily="34" charset="0"/>
              </a:rPr>
              <a:t>b</a:t>
            </a:r>
            <a:r>
              <a:rPr kumimoji="1" lang="en-US" kern="0" baseline="-25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kumimoji="1" lang="en-US" kern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kumimoji="1" lang="en-US" kern="0" dirty="0">
                <a:latin typeface="Arial" pitchFamily="34" charset="0"/>
                <a:cs typeface="Arial" pitchFamily="34" charset="0"/>
              </a:rPr>
              <a:t>≠ -</a:t>
            </a:r>
            <a:r>
              <a:rPr kumimoji="1" lang="en-US" kern="0" dirty="0" smtClean="0">
                <a:solidFill>
                  <a:srgbClr val="FF0000"/>
                </a:solidFill>
                <a:latin typeface="Symbol" pitchFamily="18" charset="2"/>
                <a:cs typeface="Arial" pitchFamily="34" charset="0"/>
              </a:rPr>
              <a:t>b</a:t>
            </a:r>
            <a:r>
              <a:rPr kumimoji="1" lang="en-US" kern="0" baseline="-25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kumimoji="1" lang="en-US" kern="0" dirty="0" smtClean="0">
                <a:solidFill>
                  <a:srgbClr val="FF0000"/>
                </a:solidFill>
                <a:latin typeface="Symbol" pitchFamily="18" charset="2"/>
                <a:cs typeface="Arial" pitchFamily="34" charset="0"/>
              </a:rPr>
              <a:t>b</a:t>
            </a:r>
            <a:r>
              <a:rPr kumimoji="1" lang="en-US" kern="0" baseline="-25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kumimoji="1" lang="en-US" kern="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ctr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endParaRPr kumimoji="1" lang="en-US" kern="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82378" y="2545395"/>
            <a:ext cx="136002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Tax Rate</a:t>
            </a:r>
            <a:endParaRPr lang="en-US" sz="1800" i="0" dirty="0"/>
          </a:p>
        </p:txBody>
      </p:sp>
      <p:cxnSp>
        <p:nvCxnSpPr>
          <p:cNvPr id="11" name="Straight Arrow Connector 10"/>
          <p:cNvCxnSpPr>
            <a:stCxn id="10" idx="2"/>
            <a:endCxn id="13" idx="0"/>
          </p:cNvCxnSpPr>
          <p:nvPr/>
        </p:nvCxnSpPr>
        <p:spPr bwMode="auto">
          <a:xfrm flipH="1">
            <a:off x="1225550" y="2914727"/>
            <a:ext cx="1036842" cy="152393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2462486" y="3690811"/>
            <a:ext cx="136002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Economy</a:t>
            </a:r>
            <a:endParaRPr lang="en-US" sz="1800" i="0" dirty="0"/>
          </a:p>
        </p:txBody>
      </p:sp>
      <p:sp>
        <p:nvSpPr>
          <p:cNvPr id="13" name="TextBox 12"/>
          <p:cNvSpPr txBox="1"/>
          <p:nvPr/>
        </p:nvSpPr>
        <p:spPr>
          <a:xfrm>
            <a:off x="545536" y="4438665"/>
            <a:ext cx="1360028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Tax Revenues</a:t>
            </a:r>
            <a:endParaRPr lang="en-US" sz="1800" i="0" dirty="0"/>
          </a:p>
        </p:txBody>
      </p:sp>
      <p:cxnSp>
        <p:nvCxnSpPr>
          <p:cNvPr id="15" name="Straight Arrow Connector 14"/>
          <p:cNvCxnSpPr>
            <a:stCxn id="12" idx="2"/>
            <a:endCxn id="13" idx="3"/>
          </p:cNvCxnSpPr>
          <p:nvPr/>
        </p:nvCxnSpPr>
        <p:spPr bwMode="auto">
          <a:xfrm flipH="1">
            <a:off x="1905564" y="4060143"/>
            <a:ext cx="1236936" cy="70168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>
            <a:endCxn id="12" idx="0"/>
          </p:cNvCxnSpPr>
          <p:nvPr/>
        </p:nvCxnSpPr>
        <p:spPr bwMode="auto">
          <a:xfrm>
            <a:off x="2462486" y="2914727"/>
            <a:ext cx="680014" cy="77608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1221253" y="3492030"/>
            <a:ext cx="57992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Symbol" pitchFamily="18" charset="2"/>
              </a:rPr>
              <a:t>b</a:t>
            </a:r>
            <a:r>
              <a:rPr lang="en-US" sz="1800" baseline="-25000" dirty="0" smtClean="0"/>
              <a:t>1</a:t>
            </a:r>
            <a:endParaRPr lang="en-US" sz="1800" baseline="-25000" dirty="0"/>
          </a:p>
        </p:txBody>
      </p:sp>
      <p:sp>
        <p:nvSpPr>
          <p:cNvPr id="28" name="TextBox 27"/>
          <p:cNvSpPr txBox="1"/>
          <p:nvPr/>
        </p:nvSpPr>
        <p:spPr>
          <a:xfrm>
            <a:off x="2738951" y="3076575"/>
            <a:ext cx="57992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Symbol" pitchFamily="18" charset="2"/>
              </a:rPr>
              <a:t>b</a:t>
            </a:r>
            <a:r>
              <a:rPr lang="en-US" sz="1800" baseline="-25000" dirty="0" smtClean="0"/>
              <a:t>3</a:t>
            </a:r>
            <a:endParaRPr lang="en-US" sz="1800" baseline="-25000" dirty="0"/>
          </a:p>
        </p:txBody>
      </p:sp>
      <p:sp>
        <p:nvSpPr>
          <p:cNvPr id="29" name="TextBox 28"/>
          <p:cNvSpPr txBox="1"/>
          <p:nvPr/>
        </p:nvSpPr>
        <p:spPr>
          <a:xfrm>
            <a:off x="2362479" y="4318234"/>
            <a:ext cx="57992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Symbol" pitchFamily="18" charset="2"/>
              </a:rPr>
              <a:t>b</a:t>
            </a:r>
            <a:r>
              <a:rPr lang="en-US" sz="1800" baseline="-25000" dirty="0" smtClean="0"/>
              <a:t>2</a:t>
            </a:r>
            <a:endParaRPr lang="en-US" sz="1800" baseline="-25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3124200" y="6229350"/>
            <a:ext cx="2895600" cy="457200"/>
          </a:xfrm>
          <a:noFill/>
        </p:spPr>
        <p:txBody>
          <a:bodyPr/>
          <a:lstStyle/>
          <a:p>
            <a:pPr algn="ctr"/>
            <a:fld id="{AE7BC69B-2FDD-46D4-AD34-644092F2173B}" type="slidenum">
              <a:rPr lang="en-US" smtClean="0"/>
              <a:pPr algn="ctr"/>
              <a:t>7</a:t>
            </a:fld>
            <a:endParaRPr lang="en-US" smtClean="0"/>
          </a:p>
        </p:txBody>
      </p:sp>
      <p:sp>
        <p:nvSpPr>
          <p:cNvPr id="57347" name="Rectangle 2"/>
          <p:cNvSpPr>
            <a:spLocks noGrp="1" noChangeArrowheads="1"/>
          </p:cNvSpPr>
          <p:nvPr>
            <p:ph type="title"/>
          </p:nvPr>
        </p:nvSpPr>
        <p:spPr>
          <a:xfrm>
            <a:off x="550863" y="0"/>
            <a:ext cx="7772400" cy="744538"/>
          </a:xfrm>
          <a:noFill/>
        </p:spPr>
        <p:txBody>
          <a:bodyPr lIns="90488" tIns="44450" rIns="90488" bIns="44450"/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Equivalence Classes</a:t>
            </a:r>
          </a:p>
        </p:txBody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3263" y="2859088"/>
            <a:ext cx="8223250" cy="3352800"/>
          </a:xfrm>
          <a:noFill/>
        </p:spPr>
        <p:txBody>
          <a:bodyPr lIns="90488" tIns="44450" rIns="90488" bIns="44450"/>
          <a:lstStyle/>
          <a:p>
            <a:pPr marL="0" indent="3175">
              <a:buFontTx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Independence (d-separation equivalence)</a:t>
            </a:r>
          </a:p>
          <a:p>
            <a:pPr marL="400050" lvl="1" indent="3175">
              <a:buFontTx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 DAGs :  Patterns</a:t>
            </a:r>
          </a:p>
          <a:p>
            <a:pPr marL="400050" lvl="1" indent="3175">
              <a:buFontTx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 PAGs :  Partial Ancestral Graphs</a:t>
            </a:r>
            <a:endParaRPr lang="en-US" sz="2000" i="1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400050" lvl="1" indent="3175">
              <a:buFontTx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 Intervention Equivalence Classes</a:t>
            </a:r>
          </a:p>
          <a:p>
            <a:pPr marL="0" indent="3175">
              <a:buFontTx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Measurement Model Equivalence Classes</a:t>
            </a:r>
          </a:p>
          <a:p>
            <a:pPr marL="0" indent="3175">
              <a:buFontTx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Linear Non-Gaussian Model Equivalence Classes</a:t>
            </a:r>
          </a:p>
          <a:p>
            <a:pPr marL="0" indent="3175">
              <a:buFontTx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Etc. 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5260" y="885825"/>
            <a:ext cx="8608740" cy="174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indent="3175">
              <a:spcBef>
                <a:spcPct val="20000"/>
              </a:spcBef>
              <a:buClr>
                <a:schemeClr val="accent2"/>
              </a:buClr>
              <a:defRPr/>
            </a:pPr>
            <a:r>
              <a:rPr kumimoji="1" lang="en-US" sz="2800" i="0" kern="0" dirty="0">
                <a:solidFill>
                  <a:srgbClr val="000000"/>
                </a:solidFill>
                <a:cs typeface="Arial" charset="0"/>
              </a:rPr>
              <a:t> </a:t>
            </a:r>
            <a:r>
              <a:rPr kumimoji="1" lang="en-US" i="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Equivalence:</a:t>
            </a:r>
          </a:p>
          <a:p>
            <a:pPr indent="3175">
              <a:spcBef>
                <a:spcPct val="20000"/>
              </a:spcBef>
              <a:buClr>
                <a:schemeClr val="accent2"/>
              </a:buClr>
              <a:buFontTx/>
              <a:buChar char="•"/>
              <a:defRPr/>
            </a:pPr>
            <a:r>
              <a:rPr kumimoji="1" lang="en-US" sz="2000" i="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1" lang="en-US" sz="2000" i="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Independence Equivalence: M</a:t>
            </a:r>
            <a:r>
              <a:rPr kumimoji="1" lang="en-US" sz="2000" i="0" kern="0" baseline="-25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Symbol"/>
              </a:rPr>
              <a:t>1</a:t>
            </a:r>
            <a:r>
              <a:rPr kumimoji="1" lang="en-US" sz="2000" i="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1" lang="en-US" sz="2000" i="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Symbol"/>
              </a:rPr>
              <a:t>╞ </a:t>
            </a:r>
            <a:r>
              <a:rPr kumimoji="1" lang="en-US" sz="2000" i="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Symbol"/>
              </a:rPr>
              <a:t>(X </a:t>
            </a:r>
            <a:r>
              <a:rPr kumimoji="1" lang="en-US" sz="2000" i="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Symbol"/>
              </a:rPr>
              <a:t>_||_ Y | </a:t>
            </a:r>
            <a:r>
              <a:rPr kumimoji="1" lang="en-US" sz="2000" i="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Symbol"/>
              </a:rPr>
              <a:t>Z)   </a:t>
            </a:r>
            <a:r>
              <a:rPr kumimoji="1" lang="en-US" sz="2000" i="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M</a:t>
            </a:r>
            <a:r>
              <a:rPr kumimoji="1" lang="en-US" sz="2000" i="0" kern="0" baseline="-25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kumimoji="1" lang="en-US" sz="2000" i="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1" lang="en-US" sz="2000" i="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Symbol"/>
              </a:rPr>
              <a:t>╞ </a:t>
            </a:r>
            <a:r>
              <a:rPr kumimoji="1" lang="en-US" sz="2000" i="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Symbol"/>
              </a:rPr>
              <a:t>(X </a:t>
            </a:r>
            <a:r>
              <a:rPr kumimoji="1" lang="en-US" sz="2000" i="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Symbol"/>
              </a:rPr>
              <a:t>_||_ Y | Z)</a:t>
            </a:r>
            <a:endParaRPr kumimoji="1" lang="en-US" sz="2000" i="0" kern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indent="3175">
              <a:spcBef>
                <a:spcPct val="20000"/>
              </a:spcBef>
              <a:buClr>
                <a:schemeClr val="accent2"/>
              </a:buClr>
              <a:buFontTx/>
              <a:buChar char="•"/>
              <a:defRPr/>
            </a:pPr>
            <a:r>
              <a:rPr kumimoji="1" lang="en-US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1" lang="en-US" sz="2000" i="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Distribution Equivalence: </a:t>
            </a:r>
            <a:r>
              <a:rPr kumimoji="1" lang="en-US" sz="2000" i="0" kern="0" dirty="0" smtClean="0">
                <a:solidFill>
                  <a:srgbClr val="000000"/>
                </a:solidFill>
                <a:latin typeface="Symbol" pitchFamily="18" charset="2"/>
                <a:cs typeface="Arial" pitchFamily="34" charset="0"/>
                <a:sym typeface="Symbol"/>
              </a:rPr>
              <a:t></a:t>
            </a:r>
            <a:r>
              <a:rPr kumimoji="1" lang="en-US" sz="2000" kern="0" dirty="0" smtClean="0">
                <a:solidFill>
                  <a:srgbClr val="000000"/>
                </a:solidFill>
                <a:latin typeface="Symbol" pitchFamily="18" charset="2"/>
                <a:cs typeface="Arial" pitchFamily="34" charset="0"/>
                <a:sym typeface="Symbol"/>
              </a:rPr>
              <a:t>q</a:t>
            </a:r>
            <a:r>
              <a:rPr kumimoji="1" lang="en-US" sz="2000" kern="0" baseline="-25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Symbol"/>
              </a:rPr>
              <a:t>1</a:t>
            </a:r>
            <a:r>
              <a:rPr kumimoji="1" lang="en-US" sz="2000" i="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kumimoji="1" lang="en-US" sz="2000" i="0" kern="0" dirty="0" smtClean="0">
                <a:solidFill>
                  <a:srgbClr val="000000"/>
                </a:solidFill>
                <a:latin typeface="Symbol" pitchFamily="18" charset="2"/>
                <a:cs typeface="Arial" pitchFamily="34" charset="0"/>
                <a:sym typeface="Symbol"/>
              </a:rPr>
              <a:t></a:t>
            </a:r>
            <a:r>
              <a:rPr kumimoji="1" lang="en-US" sz="2000" kern="0" dirty="0" smtClean="0">
                <a:solidFill>
                  <a:srgbClr val="000000"/>
                </a:solidFill>
                <a:latin typeface="Symbol" pitchFamily="18" charset="2"/>
                <a:cs typeface="Arial" pitchFamily="34" charset="0"/>
                <a:sym typeface="Symbol"/>
              </a:rPr>
              <a:t>q</a:t>
            </a:r>
            <a:r>
              <a:rPr kumimoji="1" lang="en-US" sz="2000" i="0" kern="0" baseline="-25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kumimoji="1" lang="en-US" sz="2000" i="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kumimoji="1" lang="en-US" sz="2000" i="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kumimoji="1" lang="en-US" sz="2000" i="0" kern="0" baseline="-25000" dirty="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Symbol"/>
              </a:rPr>
              <a:t>1</a:t>
            </a:r>
            <a:r>
              <a:rPr kumimoji="1" lang="en-US" sz="2000" i="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kumimoji="1" lang="en-US" sz="2000" kern="0" dirty="0">
                <a:solidFill>
                  <a:srgbClr val="000000"/>
                </a:solidFill>
                <a:latin typeface="Symbol" pitchFamily="18" charset="2"/>
                <a:cs typeface="Arial" pitchFamily="34" charset="0"/>
                <a:sym typeface="Symbol"/>
              </a:rPr>
              <a:t>q</a:t>
            </a:r>
            <a:r>
              <a:rPr kumimoji="1" lang="en-US" sz="2000" i="0" kern="0" baseline="-25000" dirty="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Symbol"/>
              </a:rPr>
              <a:t>1</a:t>
            </a:r>
            <a:r>
              <a:rPr lang="en-US" sz="2000" i="0" dirty="0">
                <a:latin typeface="Arial" pitchFamily="34" charset="0"/>
                <a:cs typeface="Arial" pitchFamily="34" charset="0"/>
                <a:sym typeface="Symbol"/>
              </a:rPr>
              <a:t>)</a:t>
            </a:r>
            <a:r>
              <a:rPr kumimoji="1" lang="en-US" sz="2000" i="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Symbol"/>
              </a:rPr>
              <a:t> = M</a:t>
            </a:r>
            <a:r>
              <a:rPr kumimoji="1" lang="en-US" sz="2000" i="0" kern="0" baseline="-25000" dirty="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kumimoji="1" lang="en-US" sz="2000" i="0" kern="0" dirty="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Symbol"/>
              </a:rPr>
              <a:t>(</a:t>
            </a:r>
            <a:r>
              <a:rPr kumimoji="1" lang="en-US" sz="2000" kern="0" dirty="0">
                <a:solidFill>
                  <a:srgbClr val="000000"/>
                </a:solidFill>
                <a:latin typeface="Symbol" pitchFamily="18" charset="2"/>
                <a:cs typeface="Arial" pitchFamily="34" charset="0"/>
                <a:sym typeface="Symbol"/>
              </a:rPr>
              <a:t>q</a:t>
            </a:r>
            <a:r>
              <a:rPr kumimoji="1" lang="en-US" sz="2000" i="0" kern="0" baseline="-25000" dirty="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kumimoji="1" lang="en-US" sz="2000" i="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sym typeface="Symbol"/>
              </a:rPr>
              <a:t>), and vice versa</a:t>
            </a:r>
            <a:r>
              <a:rPr kumimoji="1" lang="en-US" sz="2000" i="0" kern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)</a:t>
            </a:r>
            <a:endParaRPr kumimoji="1" lang="en-US" sz="2000" i="0" kern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249026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9983-B4D2-46E1-8C39-5F465CB9ADFB}" type="slidenum">
              <a:rPr lang="en-US"/>
              <a:pPr/>
              <a:t>8</a:t>
            </a:fld>
            <a:endParaRPr lang="en-US"/>
          </a:p>
        </p:txBody>
      </p:sp>
      <p:sp>
        <p:nvSpPr>
          <p:cNvPr id="468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7634" y="1765300"/>
            <a:ext cx="8635866" cy="3048000"/>
          </a:xfrm>
          <a:noFill/>
          <a:ln/>
        </p:spPr>
        <p:txBody>
          <a:bodyPr lIns="90488" tIns="44450" rIns="90488" bIns="44450"/>
          <a:lstStyle/>
          <a:p>
            <a:pPr>
              <a:lnSpc>
                <a:spcPct val="90000"/>
              </a:lnSpc>
              <a:buFont typeface="Monotype Sorts" charset="0"/>
              <a:buNone/>
            </a:pPr>
            <a:r>
              <a:rPr lang="en-US" sz="2400" dirty="0">
                <a:solidFill>
                  <a:schemeClr val="tx2"/>
                </a:solidFill>
                <a:latin typeface="Arial" charset="0"/>
                <a:ea typeface="+mj-ea"/>
                <a:cs typeface="Arial" charset="0"/>
              </a:rPr>
              <a:t>D-separation Equivalence Theorem </a:t>
            </a:r>
            <a:r>
              <a:rPr lang="en-US" sz="2400" dirty="0" smtClean="0">
                <a:solidFill>
                  <a:schemeClr val="tx2"/>
                </a:solidFill>
                <a:latin typeface="Arial" charset="0"/>
                <a:ea typeface="+mj-ea"/>
                <a:cs typeface="Arial" charset="0"/>
              </a:rPr>
              <a:t>(</a:t>
            </a:r>
            <a:r>
              <a:rPr lang="en-US" sz="2400" dirty="0" err="1">
                <a:solidFill>
                  <a:schemeClr val="tx2"/>
                </a:solidFill>
                <a:latin typeface="Arial" charset="0"/>
                <a:ea typeface="+mj-ea"/>
                <a:cs typeface="Arial" charset="0"/>
              </a:rPr>
              <a:t>Verma</a:t>
            </a:r>
            <a:r>
              <a:rPr lang="en-US" sz="2400" dirty="0">
                <a:solidFill>
                  <a:schemeClr val="tx2"/>
                </a:solidFill>
                <a:latin typeface="Arial" charset="0"/>
                <a:ea typeface="+mj-ea"/>
                <a:cs typeface="Arial" charset="0"/>
              </a:rPr>
              <a:t> and Pearl, 1988)</a:t>
            </a:r>
          </a:p>
          <a:p>
            <a:pPr>
              <a:lnSpc>
                <a:spcPct val="90000"/>
              </a:lnSpc>
              <a:buFont typeface="Monotype Sorts" charset="0"/>
              <a:buNone/>
            </a:pPr>
            <a:r>
              <a:rPr lang="en-US" sz="2400" dirty="0">
                <a:solidFill>
                  <a:schemeClr val="tx2"/>
                </a:solidFill>
                <a:latin typeface="Arial" charset="0"/>
                <a:ea typeface="+mj-ea"/>
                <a:cs typeface="Arial" charset="0"/>
              </a:rPr>
              <a:t> </a:t>
            </a:r>
          </a:p>
          <a:p>
            <a:pPr>
              <a:lnSpc>
                <a:spcPct val="90000"/>
              </a:lnSpc>
              <a:buFont typeface="Monotype Sorts" charset="0"/>
              <a:buNone/>
            </a:pPr>
            <a:r>
              <a:rPr lang="en-US" sz="2400" dirty="0">
                <a:solidFill>
                  <a:schemeClr val="tx2"/>
                </a:solidFill>
                <a:latin typeface="Arial" charset="0"/>
                <a:ea typeface="+mj-ea"/>
                <a:cs typeface="Arial" charset="0"/>
              </a:rPr>
              <a:t>Two acyclic graphs over the same set of variables are </a:t>
            </a:r>
            <a:r>
              <a:rPr lang="en-US" sz="2400" dirty="0" smtClean="0">
                <a:solidFill>
                  <a:schemeClr val="tx2"/>
                </a:solidFill>
                <a:latin typeface="Arial" charset="0"/>
                <a:ea typeface="+mj-ea"/>
                <a:cs typeface="Arial" charset="0"/>
              </a:rPr>
              <a:t/>
            </a:r>
            <a:br>
              <a:rPr lang="en-US" sz="2400" dirty="0" smtClean="0">
                <a:solidFill>
                  <a:schemeClr val="tx2"/>
                </a:solidFill>
                <a:latin typeface="Arial" charset="0"/>
                <a:ea typeface="+mj-ea"/>
                <a:cs typeface="Arial" charset="0"/>
              </a:rPr>
            </a:br>
            <a:r>
              <a:rPr lang="en-US" sz="2400" dirty="0" smtClean="0">
                <a:solidFill>
                  <a:schemeClr val="tx2"/>
                </a:solidFill>
                <a:latin typeface="Arial" charset="0"/>
                <a:ea typeface="+mj-ea"/>
                <a:cs typeface="Arial" charset="0"/>
              </a:rPr>
              <a:t>d-separation </a:t>
            </a:r>
            <a:r>
              <a:rPr lang="en-US" sz="2400" dirty="0">
                <a:solidFill>
                  <a:schemeClr val="tx2"/>
                </a:solidFill>
                <a:latin typeface="Arial" charset="0"/>
                <a:ea typeface="+mj-ea"/>
                <a:cs typeface="Arial" charset="0"/>
              </a:rPr>
              <a:t>equivalent </a:t>
            </a:r>
            <a:r>
              <a:rPr lang="en-US" sz="2400" dirty="0" err="1">
                <a:solidFill>
                  <a:schemeClr val="tx2"/>
                </a:solidFill>
                <a:latin typeface="Arial" charset="0"/>
                <a:ea typeface="+mj-ea"/>
                <a:cs typeface="Arial" charset="0"/>
              </a:rPr>
              <a:t>iff</a:t>
            </a:r>
            <a:r>
              <a:rPr lang="en-US" sz="2400" dirty="0">
                <a:solidFill>
                  <a:schemeClr val="tx2"/>
                </a:solidFill>
                <a:latin typeface="Arial" charset="0"/>
                <a:ea typeface="+mj-ea"/>
                <a:cs typeface="Arial" charset="0"/>
              </a:rPr>
              <a:t> they have: 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2400" dirty="0">
                <a:solidFill>
                  <a:schemeClr val="tx2"/>
                </a:solidFill>
                <a:latin typeface="Arial" charset="0"/>
                <a:ea typeface="+mj-ea"/>
                <a:cs typeface="Arial" charset="0"/>
              </a:rPr>
              <a:t>the same adjacencies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2400" dirty="0">
                <a:solidFill>
                  <a:schemeClr val="tx2"/>
                </a:solidFill>
                <a:latin typeface="Arial" charset="0"/>
                <a:ea typeface="+mj-ea"/>
                <a:cs typeface="Arial" charset="0"/>
              </a:rPr>
              <a:t>the same unshielded colliders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356135"/>
            <a:ext cx="8497888" cy="624807"/>
          </a:xfrm>
          <a:noFill/>
        </p:spPr>
        <p:txBody>
          <a:bodyPr lIns="90488" tIns="44450" rIns="90488" bIns="44450"/>
          <a:lstStyle/>
          <a:p>
            <a:pPr algn="ctr"/>
            <a:r>
              <a:rPr lang="en-US" sz="3200" dirty="0" smtClean="0">
                <a:latin typeface="Arial" charset="0"/>
                <a:cs typeface="Arial" charset="0"/>
              </a:rPr>
              <a:t>d-separation/Independence Equivalence</a:t>
            </a:r>
            <a:endParaRPr lang="en-US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263575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B9983-B4D2-46E1-8C39-5F465CB9ADFB}" type="slidenum">
              <a:rPr lang="en-US"/>
              <a:pPr/>
              <a:t>9</a:t>
            </a:fld>
            <a:endParaRPr lang="en-US"/>
          </a:p>
        </p:txBody>
      </p:sp>
      <p:sp>
        <p:nvSpPr>
          <p:cNvPr id="468994" name="Rectangle 2"/>
          <p:cNvSpPr>
            <a:spLocks noGrp="1" noChangeArrowheads="1"/>
          </p:cNvSpPr>
          <p:nvPr>
            <p:ph type="title"/>
          </p:nvPr>
        </p:nvSpPr>
        <p:spPr>
          <a:xfrm>
            <a:off x="2775570" y="163628"/>
            <a:ext cx="2952132" cy="601579"/>
          </a:xfrm>
          <a:noFill/>
          <a:ln/>
        </p:spPr>
        <p:txBody>
          <a:bodyPr lIns="90488" tIns="44450" rIns="90488" bIns="44450"/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Colliders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8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07756" y="1093662"/>
            <a:ext cx="1626163" cy="549022"/>
          </a:xfrm>
          <a:noFill/>
          <a:ln/>
        </p:spPr>
        <p:txBody>
          <a:bodyPr lIns="90488" tIns="44450" rIns="90488" bIns="44450"/>
          <a:lstStyle/>
          <a:p>
            <a:pPr>
              <a:lnSpc>
                <a:spcPct val="90000"/>
              </a:lnSpc>
              <a:buFont typeface="Monotype Sorts" charset="0"/>
              <a:buNone/>
            </a:pPr>
            <a:r>
              <a:rPr lang="en-US" sz="2400" dirty="0" smtClean="0"/>
              <a:t>Y: </a:t>
            </a:r>
            <a:r>
              <a:rPr lang="en-US" sz="2400" i="1" dirty="0" smtClean="0"/>
              <a:t>Collider</a:t>
            </a:r>
            <a:r>
              <a:rPr lang="en-US" sz="2400" dirty="0" smtClean="0"/>
              <a:t> </a:t>
            </a:r>
            <a:r>
              <a:rPr lang="en-US" i="1" dirty="0" smtClean="0"/>
              <a:t> </a:t>
            </a:r>
            <a:endParaRPr lang="en-US" i="1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877689" y="3586009"/>
            <a:ext cx="1585702" cy="549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Monotype Sorts" charset="0"/>
              <a:buNone/>
              <a:tabLst/>
              <a:defRPr/>
            </a:pPr>
            <a:r>
              <a:rPr kumimoji="1" lang="en-US" i="0" kern="0" noProof="0" dirty="0" smtClean="0">
                <a:latin typeface="Arial" pitchFamily="34" charset="0"/>
                <a:cs typeface="Arial" pitchFamily="34" charset="0"/>
              </a:rPr>
              <a:t>Shielded</a:t>
            </a:r>
            <a:r>
              <a:rPr kumimoji="1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1" lang="en-US" sz="3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endParaRPr kumimoji="1" lang="en-US" sz="32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057858" y="3618377"/>
            <a:ext cx="1885108" cy="549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Monotype Sorts" charset="0"/>
              <a:buNone/>
              <a:tabLst/>
              <a:defRPr/>
            </a:pPr>
            <a:r>
              <a:rPr kumimoji="1" lang="en-US" i="0" kern="0" noProof="0" dirty="0" smtClean="0">
                <a:latin typeface="Arial" pitchFamily="34" charset="0"/>
                <a:cs typeface="Arial" pitchFamily="34" charset="0"/>
              </a:rPr>
              <a:t>Unshielded</a:t>
            </a:r>
            <a:r>
              <a:rPr kumimoji="1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1" lang="en-US" sz="3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endParaRPr kumimoji="1" lang="en-US" sz="32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036119" y="1755971"/>
            <a:ext cx="541829" cy="52598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Monotype Sorts" charset="0"/>
              <a:buNone/>
              <a:tabLst/>
              <a:defRPr/>
            </a:pPr>
            <a:r>
              <a:rPr kumimoji="1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X </a:t>
            </a:r>
            <a:r>
              <a:rPr kumimoji="1" lang="en-US" sz="3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endParaRPr kumimoji="1" lang="en-US" sz="32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023347" y="2403334"/>
            <a:ext cx="541829" cy="52598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Monotype Sorts" charset="0"/>
              <a:buNone/>
              <a:tabLst/>
              <a:defRPr/>
            </a:pPr>
            <a:r>
              <a:rPr kumimoji="1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Y </a:t>
            </a:r>
            <a:r>
              <a:rPr kumimoji="1" lang="en-US" sz="3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endParaRPr kumimoji="1" lang="en-US" sz="32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2994391" y="1772155"/>
            <a:ext cx="541829" cy="52598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Monotype Sorts" charset="0"/>
              <a:buNone/>
              <a:tabLst/>
              <a:defRPr/>
            </a:pPr>
            <a:r>
              <a:rPr kumimoji="1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Z </a:t>
            </a:r>
            <a:r>
              <a:rPr kumimoji="1" lang="en-US" sz="3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endParaRPr kumimoji="1" lang="en-US" sz="32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12" name="Straight Arrow Connector 11"/>
          <p:cNvCxnSpPr>
            <a:endCxn id="9" idx="1"/>
          </p:cNvCxnSpPr>
          <p:nvPr/>
        </p:nvCxnSpPr>
        <p:spPr bwMode="auto">
          <a:xfrm>
            <a:off x="1569855" y="2233401"/>
            <a:ext cx="453492" cy="4329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>
            <a:endCxn id="9" idx="3"/>
          </p:cNvCxnSpPr>
          <p:nvPr/>
        </p:nvCxnSpPr>
        <p:spPr bwMode="auto">
          <a:xfrm rot="5400000">
            <a:off x="2542926" y="2223288"/>
            <a:ext cx="465289" cy="42078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1400260" y="4426342"/>
            <a:ext cx="541829" cy="52598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Monotype Sorts" charset="0"/>
              <a:buNone/>
              <a:tabLst/>
              <a:defRPr/>
            </a:pPr>
            <a:r>
              <a:rPr kumimoji="1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X </a:t>
            </a:r>
            <a:r>
              <a:rPr kumimoji="1" lang="en-US" sz="3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endParaRPr kumimoji="1" lang="en-US" sz="32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2387488" y="5073705"/>
            <a:ext cx="541829" cy="52598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Monotype Sorts" charset="0"/>
              <a:buNone/>
              <a:tabLst/>
              <a:defRPr/>
            </a:pPr>
            <a:r>
              <a:rPr kumimoji="1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Y </a:t>
            </a:r>
            <a:r>
              <a:rPr kumimoji="1" lang="en-US" sz="3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endParaRPr kumimoji="1" lang="en-US" sz="32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3358532" y="4442526"/>
            <a:ext cx="541829" cy="52598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Monotype Sorts" charset="0"/>
              <a:buNone/>
              <a:tabLst/>
              <a:defRPr/>
            </a:pPr>
            <a:r>
              <a:rPr kumimoji="1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Z </a:t>
            </a:r>
            <a:r>
              <a:rPr kumimoji="1" lang="en-US" sz="3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endParaRPr kumimoji="1" lang="en-US" sz="32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22" name="Straight Arrow Connector 21"/>
          <p:cNvCxnSpPr>
            <a:endCxn id="20" idx="1"/>
          </p:cNvCxnSpPr>
          <p:nvPr/>
        </p:nvCxnSpPr>
        <p:spPr bwMode="auto">
          <a:xfrm>
            <a:off x="1933996" y="4903772"/>
            <a:ext cx="453492" cy="4329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Straight Arrow Connector 22"/>
          <p:cNvCxnSpPr>
            <a:endCxn id="20" idx="3"/>
          </p:cNvCxnSpPr>
          <p:nvPr/>
        </p:nvCxnSpPr>
        <p:spPr bwMode="auto">
          <a:xfrm rot="5400000">
            <a:off x="2907067" y="4893659"/>
            <a:ext cx="465289" cy="42078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Rectangle 3"/>
          <p:cNvSpPr txBox="1">
            <a:spLocks noChangeArrowheads="1"/>
          </p:cNvSpPr>
          <p:nvPr/>
        </p:nvSpPr>
        <p:spPr bwMode="auto">
          <a:xfrm>
            <a:off x="4709902" y="4426342"/>
            <a:ext cx="541829" cy="52598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Monotype Sorts" charset="0"/>
              <a:buNone/>
              <a:tabLst/>
              <a:defRPr/>
            </a:pPr>
            <a:r>
              <a:rPr kumimoji="1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X </a:t>
            </a:r>
            <a:r>
              <a:rPr kumimoji="1" lang="en-US" sz="3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endParaRPr kumimoji="1" lang="en-US" sz="32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5" name="Rectangle 3"/>
          <p:cNvSpPr txBox="1">
            <a:spLocks noChangeArrowheads="1"/>
          </p:cNvSpPr>
          <p:nvPr/>
        </p:nvSpPr>
        <p:spPr bwMode="auto">
          <a:xfrm>
            <a:off x="5697130" y="5073705"/>
            <a:ext cx="541829" cy="52598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Monotype Sorts" charset="0"/>
              <a:buNone/>
              <a:tabLst/>
              <a:defRPr/>
            </a:pPr>
            <a:r>
              <a:rPr kumimoji="1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Y </a:t>
            </a:r>
            <a:r>
              <a:rPr kumimoji="1" lang="en-US" sz="3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endParaRPr kumimoji="1" lang="en-US" sz="32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6668174" y="4442526"/>
            <a:ext cx="541829" cy="52598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Monotype Sorts" charset="0"/>
              <a:buNone/>
              <a:tabLst/>
              <a:defRPr/>
            </a:pPr>
            <a:r>
              <a:rPr kumimoji="1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Z </a:t>
            </a:r>
            <a:r>
              <a:rPr kumimoji="1" lang="en-US" sz="3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endParaRPr kumimoji="1" lang="en-US" sz="32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27" name="Straight Arrow Connector 26"/>
          <p:cNvCxnSpPr>
            <a:endCxn id="25" idx="1"/>
          </p:cNvCxnSpPr>
          <p:nvPr/>
        </p:nvCxnSpPr>
        <p:spPr bwMode="auto">
          <a:xfrm>
            <a:off x="5243638" y="4903772"/>
            <a:ext cx="453492" cy="4329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>
            <a:endCxn id="25" idx="3"/>
          </p:cNvCxnSpPr>
          <p:nvPr/>
        </p:nvCxnSpPr>
        <p:spPr bwMode="auto">
          <a:xfrm rot="5400000">
            <a:off x="6216709" y="4893659"/>
            <a:ext cx="465289" cy="42078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Rectangle 3"/>
          <p:cNvSpPr txBox="1">
            <a:spLocks noChangeArrowheads="1"/>
          </p:cNvSpPr>
          <p:nvPr/>
        </p:nvSpPr>
        <p:spPr bwMode="auto">
          <a:xfrm>
            <a:off x="5519103" y="1053202"/>
            <a:ext cx="2532471" cy="549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Monotype Sorts" charset="0"/>
              <a:buNone/>
              <a:tabLst/>
              <a:defRPr/>
            </a:pPr>
            <a:r>
              <a:rPr kumimoji="1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Y: </a:t>
            </a:r>
            <a:r>
              <a:rPr kumimoji="1" lang="en-US" sz="2400" b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Non-Collider</a:t>
            </a:r>
            <a:r>
              <a:rPr kumimoji="1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1" lang="en-US" sz="3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endParaRPr kumimoji="1" lang="en-US" sz="32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801990" y="1739788"/>
            <a:ext cx="33177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X</a:t>
            </a:r>
            <a:endParaRPr lang="en-US" sz="1800" i="0" dirty="0"/>
          </a:p>
        </p:txBody>
      </p:sp>
      <p:sp>
        <p:nvSpPr>
          <p:cNvPr id="43" name="TextBox 42"/>
          <p:cNvSpPr txBox="1"/>
          <p:nvPr/>
        </p:nvSpPr>
        <p:spPr>
          <a:xfrm>
            <a:off x="6295604" y="2379057"/>
            <a:ext cx="33177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Y</a:t>
            </a:r>
            <a:endParaRPr lang="en-US" sz="1800" i="0" dirty="0"/>
          </a:p>
        </p:txBody>
      </p:sp>
      <p:sp>
        <p:nvSpPr>
          <p:cNvPr id="44" name="TextBox 43"/>
          <p:cNvSpPr txBox="1"/>
          <p:nvPr/>
        </p:nvSpPr>
        <p:spPr>
          <a:xfrm>
            <a:off x="6797310" y="1723604"/>
            <a:ext cx="33177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Z</a:t>
            </a:r>
            <a:endParaRPr lang="en-US" sz="1800" i="0" dirty="0"/>
          </a:p>
        </p:txBody>
      </p:sp>
      <p:cxnSp>
        <p:nvCxnSpPr>
          <p:cNvPr id="45" name="Straight Arrow Connector 44"/>
          <p:cNvCxnSpPr/>
          <p:nvPr/>
        </p:nvCxnSpPr>
        <p:spPr bwMode="auto">
          <a:xfrm rot="10800000">
            <a:off x="6109489" y="2128206"/>
            <a:ext cx="218485" cy="21039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/>
          <p:nvPr/>
        </p:nvCxnSpPr>
        <p:spPr bwMode="auto">
          <a:xfrm rot="5400000" flipH="1" flipV="1">
            <a:off x="6599061" y="2124162"/>
            <a:ext cx="242757" cy="21848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6" name="TextBox 55"/>
          <p:cNvSpPr txBox="1"/>
          <p:nvPr/>
        </p:nvSpPr>
        <p:spPr>
          <a:xfrm>
            <a:off x="7347568" y="1739789"/>
            <a:ext cx="33177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X</a:t>
            </a:r>
            <a:endParaRPr lang="en-US" sz="1800" i="0" dirty="0"/>
          </a:p>
        </p:txBody>
      </p:sp>
      <p:sp>
        <p:nvSpPr>
          <p:cNvPr id="57" name="TextBox 56"/>
          <p:cNvSpPr txBox="1"/>
          <p:nvPr/>
        </p:nvSpPr>
        <p:spPr>
          <a:xfrm>
            <a:off x="7841182" y="2354782"/>
            <a:ext cx="33177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Y</a:t>
            </a:r>
            <a:endParaRPr lang="en-US" sz="1800" i="0" dirty="0"/>
          </a:p>
        </p:txBody>
      </p:sp>
      <p:sp>
        <p:nvSpPr>
          <p:cNvPr id="58" name="TextBox 57"/>
          <p:cNvSpPr txBox="1"/>
          <p:nvPr/>
        </p:nvSpPr>
        <p:spPr>
          <a:xfrm>
            <a:off x="8342888" y="1723605"/>
            <a:ext cx="33177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Z</a:t>
            </a:r>
            <a:endParaRPr lang="en-US" sz="1800" i="0" dirty="0"/>
          </a:p>
        </p:txBody>
      </p:sp>
      <p:cxnSp>
        <p:nvCxnSpPr>
          <p:cNvPr id="59" name="Straight Arrow Connector 58"/>
          <p:cNvCxnSpPr/>
          <p:nvPr/>
        </p:nvCxnSpPr>
        <p:spPr bwMode="auto">
          <a:xfrm rot="10800000">
            <a:off x="7655067" y="2128207"/>
            <a:ext cx="218485" cy="21039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0" name="Straight Arrow Connector 59"/>
          <p:cNvCxnSpPr/>
          <p:nvPr/>
        </p:nvCxnSpPr>
        <p:spPr bwMode="auto">
          <a:xfrm rot="10800000" flipV="1">
            <a:off x="8140592" y="2095838"/>
            <a:ext cx="250854" cy="24276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1" name="TextBox 60"/>
          <p:cNvSpPr txBox="1"/>
          <p:nvPr/>
        </p:nvSpPr>
        <p:spPr>
          <a:xfrm>
            <a:off x="4224042" y="1764064"/>
            <a:ext cx="33177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X</a:t>
            </a:r>
            <a:endParaRPr lang="en-US" sz="1800" i="0" dirty="0"/>
          </a:p>
        </p:txBody>
      </p:sp>
      <p:sp>
        <p:nvSpPr>
          <p:cNvPr id="62" name="TextBox 61"/>
          <p:cNvSpPr txBox="1"/>
          <p:nvPr/>
        </p:nvSpPr>
        <p:spPr>
          <a:xfrm>
            <a:off x="4717656" y="2403335"/>
            <a:ext cx="33177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Y</a:t>
            </a:r>
            <a:endParaRPr lang="en-US" sz="1800" i="0" dirty="0"/>
          </a:p>
        </p:txBody>
      </p:sp>
      <p:sp>
        <p:nvSpPr>
          <p:cNvPr id="63" name="TextBox 62"/>
          <p:cNvSpPr txBox="1"/>
          <p:nvPr/>
        </p:nvSpPr>
        <p:spPr>
          <a:xfrm>
            <a:off x="5219362" y="1747880"/>
            <a:ext cx="33177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Z</a:t>
            </a:r>
            <a:endParaRPr lang="en-US" sz="1800" i="0" dirty="0"/>
          </a:p>
        </p:txBody>
      </p:sp>
      <p:cxnSp>
        <p:nvCxnSpPr>
          <p:cNvPr id="64" name="Straight Arrow Connector 63"/>
          <p:cNvCxnSpPr/>
          <p:nvPr/>
        </p:nvCxnSpPr>
        <p:spPr bwMode="auto">
          <a:xfrm rot="16200000" flipH="1">
            <a:off x="4543681" y="2180803"/>
            <a:ext cx="226573" cy="16993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5" name="Straight Arrow Connector 64"/>
          <p:cNvCxnSpPr/>
          <p:nvPr/>
        </p:nvCxnSpPr>
        <p:spPr bwMode="auto">
          <a:xfrm rot="5400000" flipH="1" flipV="1">
            <a:off x="5053483" y="2148438"/>
            <a:ext cx="242757" cy="21848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0" name="Straight Arrow Connector 69"/>
          <p:cNvCxnSpPr>
            <a:stCxn id="19" idx="3"/>
            <a:endCxn id="21" idx="1"/>
          </p:cNvCxnSpPr>
          <p:nvPr/>
        </p:nvCxnSpPr>
        <p:spPr bwMode="auto">
          <a:xfrm>
            <a:off x="1942089" y="4689334"/>
            <a:ext cx="1416443" cy="1618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="" xmlns:p14="http://schemas.microsoft.com/office/powerpoint/2010/main" val="6684862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8995" grpId="0" build="p"/>
      <p:bldP spid="5" grpId="0"/>
      <p:bldP spid="7" grpId="0"/>
      <p:bldP spid="8" grpId="0" animBg="1"/>
      <p:bldP spid="9" grpId="0" animBg="1"/>
      <p:bldP spid="10" grpId="0" animBg="1"/>
      <p:bldP spid="19" grpId="0" animBg="1"/>
      <p:bldP spid="20" grpId="0" animBg="1"/>
      <p:bldP spid="21" grpId="0" animBg="1"/>
      <p:bldP spid="24" grpId="0" animBg="1"/>
      <p:bldP spid="25" grpId="0" animBg="1"/>
      <p:bldP spid="26" grpId="0" animBg="1"/>
      <p:bldP spid="29" grpId="0"/>
      <p:bldP spid="42" grpId="0" animBg="1"/>
      <p:bldP spid="43" grpId="0" animBg="1"/>
      <p:bldP spid="44" grpId="0" animBg="1"/>
      <p:bldP spid="56" grpId="0" animBg="1"/>
      <p:bldP spid="57" grpId="0" animBg="1"/>
      <p:bldP spid="58" grpId="0" animBg="1"/>
      <p:bldP spid="61" grpId="0" animBg="1"/>
      <p:bldP spid="62" grpId="0" animBg="1"/>
      <p:bldP spid="63" grpId="0" animBg="1"/>
    </p:bldLst>
  </p:timing>
</p:sld>
</file>

<file path=ppt/theme/theme1.xml><?xml version="1.0" encoding="utf-8"?>
<a:theme xmlns:a="http://schemas.openxmlformats.org/drawingml/2006/main" name="Contemporary Portrait">
  <a:themeElements>
    <a:clrScheme name="">
      <a:dk1>
        <a:srgbClr val="000000"/>
      </a:dk1>
      <a:lt1>
        <a:srgbClr val="C9EA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E1F3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Contemporary Portrait">
      <a:majorFont>
        <a:latin typeface="Arial Black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ontemporary Portrait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Designs\Contemporary Portrait.pot</Template>
  <TotalTime>13150977</TotalTime>
  <Pages>41</Pages>
  <Words>2529</Words>
  <Application>Microsoft Office PowerPoint</Application>
  <PresentationFormat>Letter Paper (8.5x11 in)</PresentationFormat>
  <Paragraphs>460</Paragraphs>
  <Slides>50</Slides>
  <Notes>12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50</vt:i4>
      </vt:variant>
    </vt:vector>
  </HeadingPairs>
  <TitlesOfParts>
    <vt:vector size="53" baseType="lpstr">
      <vt:lpstr>Contemporary Portrait</vt:lpstr>
      <vt:lpstr>Picture</vt:lpstr>
      <vt:lpstr>Microsoft Word 6.0 Document</vt:lpstr>
      <vt:lpstr> Outline</vt:lpstr>
      <vt:lpstr> Outline</vt:lpstr>
      <vt:lpstr>Slide 3</vt:lpstr>
      <vt:lpstr>Slide 4</vt:lpstr>
      <vt:lpstr>Slide 5</vt:lpstr>
      <vt:lpstr>Slide 6</vt:lpstr>
      <vt:lpstr>Equivalence Classes</vt:lpstr>
      <vt:lpstr>d-separation/Independence Equivalence</vt:lpstr>
      <vt:lpstr>Colliders</vt:lpstr>
      <vt:lpstr>D-separation</vt:lpstr>
      <vt:lpstr>D-separation</vt:lpstr>
      <vt:lpstr>D-separation</vt:lpstr>
      <vt:lpstr>Statistical Control ≠ Experimental Control</vt:lpstr>
      <vt:lpstr>Independence Equivalence Classes: Patterns &amp; PAGs</vt:lpstr>
      <vt:lpstr>Patterns</vt:lpstr>
      <vt:lpstr>Patterns: What the Edges Mean </vt:lpstr>
      <vt:lpstr>Patterns</vt:lpstr>
      <vt:lpstr>Tetrad Demo</vt:lpstr>
      <vt:lpstr>Slide 19</vt:lpstr>
      <vt:lpstr>Slide 20</vt:lpstr>
      <vt:lpstr>Overview of Search Methods</vt:lpstr>
      <vt:lpstr>Tetrad Demo</vt:lpstr>
      <vt:lpstr>Tetrad Demo</vt:lpstr>
      <vt:lpstr>PAGs: Partial Ancestral Graphs </vt:lpstr>
      <vt:lpstr>PAGs: Partial Ancestral Graphs </vt:lpstr>
      <vt:lpstr>PAGs: Partial Ancestral Graphs </vt:lpstr>
      <vt:lpstr>Constraint-based Search</vt:lpstr>
      <vt:lpstr>Constraint-based Search: Adjacency</vt:lpstr>
      <vt:lpstr>Search: Orientation</vt:lpstr>
      <vt:lpstr>Search: Orientation</vt:lpstr>
      <vt:lpstr>Search: Orientation</vt:lpstr>
      <vt:lpstr>Slide 32</vt:lpstr>
      <vt:lpstr>Search: Orientation</vt:lpstr>
      <vt:lpstr>Interesting Cases</vt:lpstr>
      <vt:lpstr>Tetrad Demo</vt:lpstr>
      <vt:lpstr>Tetrad Demo</vt:lpstr>
      <vt:lpstr>Variants</vt:lpstr>
      <vt:lpstr>LiNGAM</vt:lpstr>
      <vt:lpstr>ICA</vt:lpstr>
      <vt:lpstr>ICA</vt:lpstr>
      <vt:lpstr>LiNGAM</vt:lpstr>
      <vt:lpstr>LiNGAM</vt:lpstr>
      <vt:lpstr>Hands On</vt:lpstr>
      <vt:lpstr>Special Variants of Algorithms </vt:lpstr>
      <vt:lpstr>Special Variants of Algorithms </vt:lpstr>
      <vt:lpstr>Hands On</vt:lpstr>
      <vt:lpstr>Special Variants of Algorithms </vt:lpstr>
      <vt:lpstr>Special Variants of Algorithms </vt:lpstr>
      <vt:lpstr>Special Variants of Algorithms </vt:lpstr>
      <vt:lpstr>Simulation Studies with Tetrad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Recent Advanced in Causal Modelling Using Directed Graphs</dc:title>
  <dc:creator>Christopher Meek</dc:creator>
  <cp:lastModifiedBy>Richard Scheines</cp:lastModifiedBy>
  <cp:revision>2063</cp:revision>
  <cp:lastPrinted>1997-05-22T22:59:00Z</cp:lastPrinted>
  <dcterms:created xsi:type="dcterms:W3CDTF">1997-06-15T15:07:00Z</dcterms:created>
  <dcterms:modified xsi:type="dcterms:W3CDTF">2012-03-26T21:26:03Z</dcterms:modified>
</cp:coreProperties>
</file>