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372" r:id="rId2"/>
    <p:sldId id="925" r:id="rId3"/>
    <p:sldId id="926" r:id="rId4"/>
    <p:sldId id="927" r:id="rId5"/>
    <p:sldId id="898" r:id="rId6"/>
    <p:sldId id="845" r:id="rId7"/>
    <p:sldId id="848" r:id="rId8"/>
    <p:sldId id="899" r:id="rId9"/>
    <p:sldId id="903" r:id="rId10"/>
    <p:sldId id="935" r:id="rId11"/>
    <p:sldId id="936" r:id="rId12"/>
    <p:sldId id="937" r:id="rId13"/>
    <p:sldId id="938" r:id="rId14"/>
    <p:sldId id="900" r:id="rId15"/>
    <p:sldId id="843" r:id="rId16"/>
    <p:sldId id="844" r:id="rId17"/>
    <p:sldId id="928" r:id="rId18"/>
    <p:sldId id="929" r:id="rId19"/>
    <p:sldId id="908" r:id="rId20"/>
    <p:sldId id="905" r:id="rId21"/>
    <p:sldId id="911" r:id="rId22"/>
    <p:sldId id="912" r:id="rId23"/>
    <p:sldId id="914" r:id="rId24"/>
    <p:sldId id="918" r:id="rId25"/>
    <p:sldId id="916" r:id="rId26"/>
    <p:sldId id="917" r:id="rId27"/>
    <p:sldId id="910" r:id="rId28"/>
    <p:sldId id="915" r:id="rId29"/>
    <p:sldId id="909" r:id="rId30"/>
    <p:sldId id="919" r:id="rId31"/>
    <p:sldId id="930" r:id="rId32"/>
    <p:sldId id="931" r:id="rId33"/>
    <p:sldId id="933" r:id="rId34"/>
    <p:sldId id="934" r:id="rId35"/>
    <p:sldId id="920" r:id="rId36"/>
    <p:sldId id="921" r:id="rId37"/>
    <p:sldId id="922" r:id="rId38"/>
    <p:sldId id="923" r:id="rId39"/>
    <p:sldId id="924" r:id="rId40"/>
  </p:sldIdLst>
  <p:sldSz cx="9144000" cy="6858000" type="letter"/>
  <p:notesSz cx="6985000" cy="92837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33" autoAdjust="0"/>
    <p:restoredTop sz="64790" autoAdjust="0"/>
  </p:normalViewPr>
  <p:slideViewPr>
    <p:cSldViewPr snapToGrid="0">
      <p:cViewPr varScale="1">
        <p:scale>
          <a:sx n="114" d="100"/>
          <a:sy n="114" d="100"/>
        </p:scale>
        <p:origin x="-1182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30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7.xml"/><Relationship Id="rId5" Type="http://schemas.openxmlformats.org/officeDocument/2006/relationships/slide" Target="slides/slide6.xml"/><Relationship Id="rId10" Type="http://schemas.openxmlformats.org/officeDocument/2006/relationships/slide" Target="slides/slide16.xml"/><Relationship Id="rId4" Type="http://schemas.openxmlformats.org/officeDocument/2006/relationships/slide" Target="slides/slide5.xml"/><Relationship Id="rId9" Type="http://schemas.openxmlformats.org/officeDocument/2006/relationships/slide" Target="slides/slide1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10338" y="8883650"/>
            <a:ext cx="403225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90" tIns="45188" rIns="91990" bIns="45188" anchor="ctr">
            <a:spAutoFit/>
          </a:bodyPr>
          <a:lstStyle/>
          <a:p>
            <a:pPr algn="r" defTabSz="930275" eaLnBrk="0" hangingPunct="0">
              <a:defRPr/>
            </a:pPr>
            <a:fld id="{E040DEE5-CDE7-4539-BE1A-CB1070C1EF15}" type="slidenum">
              <a:rPr lang="en-US" sz="1400"/>
              <a:pPr algn="r" defTabSz="930275" eaLnBrk="0" hangingPunct="0"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090721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21275" cy="417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90" tIns="45188" rIns="91990" bIns="451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703263"/>
            <a:ext cx="4624388" cy="34686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10338" y="8883650"/>
            <a:ext cx="403225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90" tIns="45188" rIns="91990" bIns="45188" anchor="ctr">
            <a:spAutoFit/>
          </a:bodyPr>
          <a:lstStyle/>
          <a:p>
            <a:pPr algn="r" defTabSz="930275" eaLnBrk="0" hangingPunct="0">
              <a:defRPr/>
            </a:pPr>
            <a:fld id="{17CBD5B2-2FC0-47D0-A8BA-9E2DA0BFF4AD}" type="slidenum">
              <a:rPr lang="en-US" sz="1400"/>
              <a:pPr algn="r" defTabSz="930275" eaLnBrk="0" hangingPunct="0">
                <a:defRPr/>
              </a:pPr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132119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Build 2 causal</a:t>
            </a:r>
            <a:r>
              <a:rPr lang="en-US" baseline="0" dirty="0" smtClean="0"/>
              <a:t> graphs    - one for smoking, </a:t>
            </a:r>
            <a:r>
              <a:rPr lang="en-US" baseline="0" dirty="0" err="1" smtClean="0"/>
              <a:t>yf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lc</a:t>
            </a:r>
            <a:endParaRPr lang="en-US" baseline="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714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example of recursive structural equation model without correlated errors</a:t>
            </a:r>
          </a:p>
          <a:p>
            <a:r>
              <a:rPr lang="en-US" smtClean="0"/>
              <a:t>2. can show that assumption of independence of errors guarantees correctness of probabilitic interpretation</a:t>
            </a:r>
          </a:p>
          <a:p>
            <a:r>
              <a:rPr lang="en-US" smtClean="0"/>
              <a:t>3. this represents both probability and causality</a:t>
            </a:r>
          </a:p>
        </p:txBody>
      </p:sp>
      <p:sp>
        <p:nvSpPr>
          <p:cNvPr id="460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050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example of recursive structural equation model without correlated errors</a:t>
            </a:r>
          </a:p>
          <a:p>
            <a:r>
              <a:rPr lang="en-US" smtClean="0"/>
              <a:t>2. can show that assumption of independence of errors guarantees correctness of probabilitic interpretation</a:t>
            </a:r>
          </a:p>
          <a:p>
            <a:r>
              <a:rPr lang="en-US" smtClean="0"/>
              <a:t>3. this represents both probability and causality</a:t>
            </a:r>
          </a:p>
        </p:txBody>
      </p:sp>
      <p:sp>
        <p:nvSpPr>
          <p:cNvPr id="47107" name="Rectangle 2051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3957639" y="1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3957639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83" tIns="45185" rIns="91983" bIns="45185" anchor="b"/>
          <a:lstStyle/>
          <a:p>
            <a:pPr algn="r" defTabSz="930207"/>
            <a:r>
              <a:rPr lang="en-US" sz="1200" dirty="0"/>
              <a:t>1</a:t>
            </a: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1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1" y="1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523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5239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3957639" y="1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3957639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83" tIns="45185" rIns="91983" bIns="45185" anchor="b"/>
          <a:lstStyle/>
          <a:p>
            <a:pPr algn="r" defTabSz="930207"/>
            <a:r>
              <a:rPr lang="en-US" sz="1200" dirty="0"/>
              <a:t>1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1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1" y="1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626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626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3957639" y="1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3957639" y="8820150"/>
            <a:ext cx="302736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983" tIns="45185" rIns="91983" bIns="45185" anchor="b"/>
          <a:lstStyle/>
          <a:p>
            <a:pPr algn="r" defTabSz="930207"/>
            <a:r>
              <a:rPr lang="en-US" sz="1200" dirty="0"/>
              <a:t>1</a:t>
            </a:r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1" y="8820150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1" y="1"/>
            <a:ext cx="3027363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3" tIns="45717" rIns="91433" bIns="45717" anchor="ctr"/>
          <a:lstStyle/>
          <a:p>
            <a:endParaRPr lang="en-US"/>
          </a:p>
        </p:txBody>
      </p:sp>
      <p:sp>
        <p:nvSpPr>
          <p:cNvPr id="9728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7287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don’t define causality - but will introduce axioms to connect probability to causality</a:t>
            </a:r>
          </a:p>
          <a:p>
            <a:r>
              <a:rPr lang="en-US" smtClean="0"/>
              <a:t>2. many fields  proceed without agreement on definition - probability, “force” in mechanics, interpretation of quantum mechanics, etc.</a:t>
            </a:r>
          </a:p>
          <a:p>
            <a:r>
              <a:rPr lang="en-US" smtClean="0"/>
              <a:t>3. a number of different kinds of graphs represent probability distributions and independence - advantage of directed graphs is also represents causal relations</a:t>
            </a:r>
          </a:p>
          <a:p>
            <a:r>
              <a:rPr lang="en-US" smtClean="0"/>
              <a:t>4. will introduce several extensions</a:t>
            </a:r>
          </a:p>
          <a:p>
            <a:endParaRPr lang="en-US" smtClean="0"/>
          </a:p>
        </p:txBody>
      </p:sp>
      <p:sp>
        <p:nvSpPr>
          <p:cNvPr id="4301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1. don’t define causality - but will introduce axioms to connect probability to causality</a:t>
            </a:r>
          </a:p>
          <a:p>
            <a:r>
              <a:rPr lang="en-US" smtClean="0"/>
              <a:t>2. many fields  proceed without agreement on definition - probability, “force” in mechanics, interpretation of quantum mechanics, etc.</a:t>
            </a:r>
          </a:p>
          <a:p>
            <a:r>
              <a:rPr lang="en-US" smtClean="0"/>
              <a:t>3. a number of different kinds of graphs represent probability distributions and independence - advantage of directed graphs is also represents causal relations</a:t>
            </a:r>
          </a:p>
          <a:p>
            <a:r>
              <a:rPr lang="en-US" smtClean="0"/>
              <a:t>4. will introduce several extensions</a:t>
            </a:r>
          </a:p>
          <a:p>
            <a:endParaRPr lang="en-US" smtClean="0"/>
          </a:p>
        </p:txBody>
      </p:sp>
      <p:sp>
        <p:nvSpPr>
          <p:cNvPr id="4403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8500"/>
            <a:ext cx="4637087" cy="3478213"/>
          </a:xfrm>
          <a:solidFill>
            <a:srgbClr val="FFFFFF"/>
          </a:solidFill>
          <a:ln cap="flat"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3627" tIns="46019" rIns="93627" bIns="46019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8500"/>
            <a:ext cx="4637087" cy="3478213"/>
          </a:xfrm>
          <a:solidFill>
            <a:srgbClr val="FFFFFF"/>
          </a:solidFill>
          <a:ln cap="flat"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3627" tIns="46019" rIns="93627" bIns="46019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5113338"/>
            <a:ext cx="4764088" cy="784225"/>
          </a:xfrm>
          <a:noFill/>
          <a:ln w="9525"/>
        </p:spPr>
        <p:txBody>
          <a:bodyPr lIns="92958" tIns="46479" rIns="92958" bIns="46479"/>
          <a:lstStyle/>
          <a:p>
            <a:r>
              <a:rPr lang="en-US" smtClean="0"/>
              <a:t>Fat Hand -  intervention - cholesterol drug -- arythmia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pain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charset="0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E7DF6581-FEF8-4D15-BD22-487FFE9F7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D28D5-5B87-46E0-8873-6B557C09D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3F1C1-21C3-4183-A7DB-A7EF0A3C13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1D655-5EE8-4CFD-850F-626FE6367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2F7ED-58E6-46D3-B0C7-E200FE898C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A9A92-5F9D-452E-BD53-3B8B8626D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A168D-583B-437D-B6C9-D325E32EE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DB681-4F63-47EA-90D3-E4053B951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EA1A4-E353-456E-A980-29FBCFCDF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1A4AC-B8A2-405A-B868-479BABB4F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0F82-A8A8-45B9-A651-9C3BF4AEBE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DA767-9CBD-4558-9C76-0D451DCF6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6/15/2007 - Summer School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F32649C-D4E3-4C4B-AC60-2F941193C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charset="0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6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hil.cmu.edu/projects/tetrad_download/" TargetMode="External"/><Relationship Id="rId2" Type="http://schemas.openxmlformats.org/officeDocument/2006/relationships/hyperlink" Target="http://www.phil.cmu.edu/projects/tetrad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hil.cmu.edu/projects/tetrad_download/download/workshop/Data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FBE9DE-6658-42CF-ADA2-B08AA3C451C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517970" y="0"/>
            <a:ext cx="8185150" cy="8295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175000"/>
              </a:lnSpc>
            </a:pPr>
            <a:r>
              <a:rPr lang="en-US" sz="3200" i="0" dirty="0" smtClean="0"/>
              <a:t>Causal Model </a:t>
            </a:r>
            <a:r>
              <a:rPr lang="en-US" sz="3200" i="0" dirty="0" err="1" smtClean="0"/>
              <a:t>Searc</a:t>
            </a:r>
            <a:endParaRPr lang="en-US" sz="3200" i="0" dirty="0">
              <a:cs typeface="Arial" charset="0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582930" y="2372614"/>
            <a:ext cx="8148638" cy="22451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175000"/>
              </a:lnSpc>
            </a:pPr>
            <a:r>
              <a:rPr lang="en-US" sz="2800" i="0" dirty="0">
                <a:cs typeface="Arial" charset="0"/>
              </a:rPr>
              <a:t>Richard </a:t>
            </a:r>
            <a:r>
              <a:rPr lang="en-US" sz="2800" i="0" dirty="0" smtClean="0">
                <a:cs typeface="Arial" charset="0"/>
              </a:rPr>
              <a:t>Scheines</a:t>
            </a:r>
          </a:p>
          <a:p>
            <a:pPr algn="ctr" eaLnBrk="0" hangingPunct="0">
              <a:lnSpc>
                <a:spcPct val="175000"/>
              </a:lnSpc>
            </a:pPr>
            <a:r>
              <a:rPr lang="en-US" sz="2800" i="0" dirty="0" smtClean="0">
                <a:cs typeface="Arial" charset="0"/>
              </a:rPr>
              <a:t>Joe Ramsey</a:t>
            </a:r>
            <a:endParaRPr lang="en-US" sz="2800" i="0" dirty="0">
              <a:cs typeface="Arial" charset="0"/>
            </a:endParaRPr>
          </a:p>
          <a:p>
            <a:pPr algn="ctr" eaLnBrk="0" hangingPunct="0">
              <a:lnSpc>
                <a:spcPct val="175000"/>
              </a:lnSpc>
            </a:pPr>
            <a:r>
              <a:rPr lang="en-US" sz="2800" i="0" dirty="0">
                <a:cs typeface="Arial" charset="0"/>
              </a:rPr>
              <a:t>Carnegie Mellon University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19506" y="5234626"/>
            <a:ext cx="8148638" cy="7370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175000"/>
              </a:lnSpc>
            </a:pPr>
            <a:r>
              <a:rPr lang="en-US" sz="2800" i="0" dirty="0" smtClean="0">
                <a:cs typeface="Arial" charset="0"/>
              </a:rPr>
              <a:t>Peter Spirtes, Clark Glymour</a:t>
            </a:r>
            <a:endParaRPr lang="en-US" sz="2800" i="0" dirty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5CD4CE-DDED-4D38-AE90-409B63AD442F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7347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86800" cy="838200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2800" dirty="0" smtClean="0">
                <a:latin typeface="Arial" charset="0"/>
              </a:rPr>
              <a:t>Foreign Investment</a:t>
            </a:r>
          </a:p>
        </p:txBody>
      </p:sp>
      <p:sp>
        <p:nvSpPr>
          <p:cNvPr id="57348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990600"/>
            <a:ext cx="7366000" cy="889000"/>
          </a:xfrm>
          <a:noFill/>
        </p:spPr>
        <p:txBody>
          <a:bodyPr lIns="90488" tIns="44450" rIns="90488" bIns="44450"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sz="2400" i="1" dirty="0" smtClean="0">
                <a:latin typeface="Arial" charset="0"/>
              </a:rPr>
              <a:t>Does Foreign Investment in 3</a:t>
            </a:r>
            <a:r>
              <a:rPr lang="en-US" sz="2400" i="1" baseline="30000" dirty="0" smtClean="0">
                <a:latin typeface="Arial" charset="0"/>
              </a:rPr>
              <a:t>rd</a:t>
            </a:r>
            <a:r>
              <a:rPr lang="en-US" sz="2400" i="1" dirty="0" smtClean="0">
                <a:latin typeface="Arial" charset="0"/>
              </a:rPr>
              <a:t> World Countries </a:t>
            </a:r>
            <a:r>
              <a:rPr lang="en-US" sz="2400" i="1" dirty="0" smtClean="0">
                <a:solidFill>
                  <a:srgbClr val="FF0000"/>
                </a:solidFill>
                <a:latin typeface="Arial" charset="0"/>
              </a:rPr>
              <a:t>inhibit </a:t>
            </a:r>
            <a:r>
              <a:rPr lang="en-US" sz="2400" i="1" dirty="0" smtClean="0">
                <a:latin typeface="Arial" charset="0"/>
              </a:rPr>
              <a:t>Democracy?</a:t>
            </a:r>
            <a:endParaRPr lang="en-US" sz="24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Monotype Sorts" pitchFamily="-128" charset="2"/>
              <a:buNone/>
            </a:pPr>
            <a:endParaRPr lang="en-US" sz="2400" dirty="0" smtClean="0">
              <a:latin typeface="Arial" charset="0"/>
            </a:endParaRPr>
          </a:p>
        </p:txBody>
      </p:sp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825500" y="2184400"/>
            <a:ext cx="75692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2000" i="0" dirty="0"/>
              <a:t>Timberlake, M. and Williams, K. (1984). Dependence, political exclusion, and government repression: Some cross-national evidence. American Sociological Review 49, 141-146. </a:t>
            </a:r>
          </a:p>
        </p:txBody>
      </p:sp>
      <p:sp>
        <p:nvSpPr>
          <p:cNvPr id="57350" name="Rectangle 7"/>
          <p:cNvSpPr>
            <a:spLocks noChangeArrowheads="1"/>
          </p:cNvSpPr>
          <p:nvPr/>
        </p:nvSpPr>
        <p:spPr bwMode="auto">
          <a:xfrm>
            <a:off x="1054100" y="3822700"/>
            <a:ext cx="7518400" cy="2397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ctr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2000" i="0" dirty="0"/>
              <a:t>N = 72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2000" i="0" dirty="0" smtClean="0"/>
              <a:t>PO	degree </a:t>
            </a:r>
            <a:r>
              <a:rPr kumimoji="1" lang="en-US" sz="2000" i="0" dirty="0"/>
              <a:t>of political exclusivity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2000" i="0" dirty="0"/>
              <a:t>CV	lack of civil liberties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2000" i="0" dirty="0" smtClean="0"/>
              <a:t>EN	energy </a:t>
            </a:r>
            <a:r>
              <a:rPr kumimoji="1" lang="en-US" sz="2000" i="0" dirty="0"/>
              <a:t>consumption per capita (economic development)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2"/>
              </a:buClr>
            </a:pPr>
            <a:r>
              <a:rPr kumimoji="1" lang="en-US" sz="2000" i="0" dirty="0"/>
              <a:t>FI		level of foreign investment</a:t>
            </a:r>
          </a:p>
        </p:txBody>
      </p:sp>
    </p:spTree>
    <p:extLst>
      <p:ext uri="{BB962C8B-B14F-4D97-AF65-F5344CB8AC3E}">
        <p14:creationId xmlns:p14="http://schemas.microsoft.com/office/powerpoint/2010/main" val="4289347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83775E-AEA1-46D2-A1FD-B9B8F10CB29A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58371" name="Rectangle 2"/>
          <p:cNvSpPr>
            <a:spLocks noChangeArrowheads="1"/>
          </p:cNvSpPr>
          <p:nvPr/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3"/>
          <p:cNvSpPr>
            <a:spLocks noChangeArrowheads="1"/>
          </p:cNvSpPr>
          <p:nvPr/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1676400"/>
            <a:ext cx="3505200" cy="609600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2800" dirty="0" smtClean="0">
                <a:solidFill>
                  <a:srgbClr val="00AE00"/>
                </a:solidFill>
                <a:latin typeface="Arial" charset="0"/>
              </a:rPr>
              <a:t>Correlations</a:t>
            </a:r>
          </a:p>
        </p:txBody>
      </p:sp>
      <p:sp>
        <p:nvSpPr>
          <p:cNvPr id="58374" name="Rectangle 7"/>
          <p:cNvSpPr>
            <a:spLocks noChangeArrowheads="1"/>
          </p:cNvSpPr>
          <p:nvPr/>
        </p:nvSpPr>
        <p:spPr bwMode="auto">
          <a:xfrm>
            <a:off x="1524000" y="2590800"/>
            <a:ext cx="6172200" cy="220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 smtClean="0"/>
              <a:t>             </a:t>
            </a: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po       </a:t>
            </a:r>
            <a:r>
              <a:rPr kumimoji="1" lang="it-IT" i="0" dirty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fi   </a:t>
            </a: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kumimoji="1" lang="it-IT" i="0" dirty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en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fi   -.</a:t>
            </a:r>
            <a:r>
              <a:rPr kumimoji="1" lang="it-IT" i="0" dirty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175   </a:t>
            </a: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   </a:t>
            </a:r>
            <a:endParaRPr kumimoji="1" lang="it-IT" i="0" dirty="0">
              <a:solidFill>
                <a:srgbClr val="00AE0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en   -.</a:t>
            </a:r>
            <a:r>
              <a:rPr kumimoji="1" lang="it-IT" i="0" dirty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480   </a:t>
            </a: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0.330   </a:t>
            </a:r>
            <a:endParaRPr kumimoji="1" lang="it-IT" i="0" dirty="0">
              <a:solidFill>
                <a:srgbClr val="00AE0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cv   0.868   -.</a:t>
            </a:r>
            <a:r>
              <a:rPr kumimoji="1" lang="it-IT" i="0" dirty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391   -.</a:t>
            </a:r>
            <a:r>
              <a:rPr kumimoji="1" lang="it-IT" i="0" dirty="0" smtClean="0">
                <a:solidFill>
                  <a:srgbClr val="00AE00"/>
                </a:solidFill>
                <a:latin typeface="Courier New" pitchFamily="49" charset="0"/>
                <a:cs typeface="Courier New" pitchFamily="49" charset="0"/>
              </a:rPr>
              <a:t>430</a:t>
            </a:r>
            <a:endParaRPr kumimoji="1" lang="en-US" i="0" dirty="0">
              <a:solidFill>
                <a:srgbClr val="00AE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304800" y="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Foreign Investment</a:t>
            </a:r>
          </a:p>
        </p:txBody>
      </p:sp>
    </p:spTree>
    <p:extLst>
      <p:ext uri="{BB962C8B-B14F-4D97-AF65-F5344CB8AC3E}">
        <p14:creationId xmlns:p14="http://schemas.microsoft.com/office/powerpoint/2010/main" val="1906670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780948-8198-438E-BA13-8A967A8E606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9395" name="Rectangle 2"/>
          <p:cNvSpPr>
            <a:spLocks noChangeArrowheads="1"/>
          </p:cNvSpPr>
          <p:nvPr/>
        </p:nvSpPr>
        <p:spPr bwMode="auto">
          <a:xfrm>
            <a:off x="122555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366395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1371600"/>
            <a:ext cx="4343400" cy="609600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2800" dirty="0" smtClean="0">
                <a:solidFill>
                  <a:srgbClr val="00AE00"/>
                </a:solidFill>
                <a:latin typeface="Arial" charset="0"/>
              </a:rPr>
              <a:t>Regression Results</a:t>
            </a:r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914400" y="2286000"/>
            <a:ext cx="6400800" cy="220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>
                <a:solidFill>
                  <a:srgbClr val="00AE00"/>
                </a:solidFill>
              </a:rPr>
              <a:t>po =    .227*fi      - .176*en +   .880*cv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>
                <a:solidFill>
                  <a:srgbClr val="00AE00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>
                <a:solidFill>
                  <a:srgbClr val="00AE00"/>
                </a:solidFill>
              </a:rPr>
              <a:t>SE       (.058)	   </a:t>
            </a:r>
            <a:r>
              <a:rPr kumimoji="1" lang="it-IT" i="0" dirty="0" smtClean="0">
                <a:solidFill>
                  <a:srgbClr val="00AE00"/>
                </a:solidFill>
              </a:rPr>
              <a:t>    (.</a:t>
            </a:r>
            <a:r>
              <a:rPr kumimoji="1" lang="it-IT" i="0" dirty="0">
                <a:solidFill>
                  <a:srgbClr val="00AE00"/>
                </a:solidFill>
              </a:rPr>
              <a:t>059)         (.060)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i="0" dirty="0">
                <a:solidFill>
                  <a:srgbClr val="00AE00"/>
                </a:solidFill>
              </a:rPr>
              <a:t>t           3.941	  </a:t>
            </a:r>
            <a:r>
              <a:rPr kumimoji="1" lang="it-IT" i="0" dirty="0" smtClean="0">
                <a:solidFill>
                  <a:srgbClr val="00AE00"/>
                </a:solidFill>
              </a:rPr>
              <a:t>     </a:t>
            </a:r>
            <a:r>
              <a:rPr kumimoji="1" lang="it-IT" i="0" dirty="0">
                <a:solidFill>
                  <a:srgbClr val="00AE00"/>
                </a:solidFill>
              </a:rPr>
              <a:t>-2.99          14.6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sz="2800" i="0" dirty="0" smtClean="0"/>
              <a:t>       </a:t>
            </a:r>
            <a:endParaRPr kumimoji="1" lang="en-US" sz="2800" i="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38200" y="4800600"/>
            <a:ext cx="70993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Monotype Sorts" pitchFamily="-128" charset="2"/>
              <a:buNone/>
            </a:pPr>
            <a:r>
              <a:rPr kumimoji="1" lang="it-IT" sz="2800" i="0" dirty="0" smtClean="0"/>
              <a:t>Interpretation</a:t>
            </a:r>
            <a:r>
              <a:rPr kumimoji="1" lang="it-IT" sz="2800" i="0" dirty="0"/>
              <a:t>:  </a:t>
            </a:r>
            <a:r>
              <a:rPr kumimoji="1" lang="it-IT" sz="2800" i="0" dirty="0" smtClean="0"/>
              <a:t>foreign </a:t>
            </a:r>
            <a:r>
              <a:rPr kumimoji="1" lang="it-IT" sz="2800" i="0" dirty="0"/>
              <a:t>investment </a:t>
            </a:r>
            <a:r>
              <a:rPr kumimoji="1" lang="it-IT" sz="2800" i="0" dirty="0" smtClean="0">
                <a:solidFill>
                  <a:srgbClr val="FF0000"/>
                </a:solidFill>
              </a:rPr>
              <a:t>increase</a:t>
            </a:r>
            <a:r>
              <a:rPr kumimoji="1" lang="it-IT" sz="2800" dirty="0" smtClean="0">
                <a:solidFill>
                  <a:srgbClr val="FF0000"/>
                </a:solidFill>
              </a:rPr>
              <a:t>s </a:t>
            </a:r>
            <a:r>
              <a:rPr kumimoji="1" lang="it-IT" sz="2800" i="0" dirty="0" smtClean="0"/>
              <a:t>political repression</a:t>
            </a:r>
            <a:endParaRPr kumimoji="1" lang="it-IT" sz="2800" i="0" dirty="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04800" y="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Case Study 1: Foreign Investment</a:t>
            </a:r>
          </a:p>
        </p:txBody>
      </p:sp>
    </p:spTree>
    <p:extLst>
      <p:ext uri="{BB962C8B-B14F-4D97-AF65-F5344CB8AC3E}">
        <p14:creationId xmlns:p14="http://schemas.microsoft.com/office/powerpoint/2010/main" val="2924619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990600"/>
            <a:ext cx="3352800" cy="685800"/>
          </a:xfrm>
          <a:noFill/>
        </p:spPr>
        <p:txBody>
          <a:bodyPr lIns="90488" tIns="44450" rIns="90488" bIns="44450"/>
          <a:lstStyle/>
          <a:p>
            <a:r>
              <a:rPr lang="en-US" sz="2800" dirty="0" smtClean="0">
                <a:latin typeface="Arial" charset="0"/>
                <a:cs typeface="Arial" charset="0"/>
              </a:rPr>
              <a:t>Alternatives</a:t>
            </a:r>
          </a:p>
        </p:txBody>
      </p:sp>
      <p:graphicFrame>
        <p:nvGraphicFramePr>
          <p:cNvPr id="23554" name="Object 2">
            <a:hlinkClick r:id="" action="ppaction://ole?verb=0"/>
          </p:cNvPr>
          <p:cNvGraphicFramePr>
            <a:graphicFrameLocks noGrp="1"/>
          </p:cNvGraphicFramePr>
          <p:nvPr>
            <p:ph type="body" idx="1"/>
          </p:nvPr>
        </p:nvGraphicFramePr>
        <p:xfrm>
          <a:off x="304800" y="1752600"/>
          <a:ext cx="2690813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23" name="Picture" r:id="rId3" imgW="2991600" imgH="3162240" progId="Word.Picture.8">
                  <p:embed/>
                </p:oleObj>
              </mc:Choice>
              <mc:Fallback>
                <p:oleObj name="Picture" r:id="rId3" imgW="2991600" imgH="3162240" progId="Word.Picture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2690813" cy="272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">
            <a:hlinkClick r:id="" action="ppaction://ole?verb=0"/>
          </p:cNvPr>
          <p:cNvGraphicFramePr>
            <a:graphicFrameLocks/>
          </p:cNvGraphicFramePr>
          <p:nvPr/>
        </p:nvGraphicFramePr>
        <p:xfrm>
          <a:off x="3048000" y="1676400"/>
          <a:ext cx="2897187" cy="311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24" name="Picture" r:id="rId5" imgW="2990160" imgH="3163680" progId="Word.Picture.8">
                  <p:embed/>
                </p:oleObj>
              </mc:Choice>
              <mc:Fallback>
                <p:oleObj name="Picture" r:id="rId5" imgW="2990160" imgH="3163680" progId="Word.Picture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676400"/>
                        <a:ext cx="2897187" cy="311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5867400" y="1828800"/>
          <a:ext cx="3065463" cy="293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25" name="Picture" r:id="rId7" imgW="3163680" imgH="2980800" progId="Word.Picture.8">
                  <p:embed/>
                </p:oleObj>
              </mc:Choice>
              <mc:Fallback>
                <p:oleObj name="Picture" r:id="rId7" imgW="3163680" imgH="2980800" progId="Word.Picture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828800"/>
                        <a:ext cx="3065463" cy="293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04800" y="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Case Study 1: Foreign Investment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914400" y="5334000"/>
            <a:ext cx="7315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There is no model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with testable constraints (</a:t>
            </a:r>
            <a:r>
              <a:rPr kumimoji="0" lang="en-US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df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&gt; 0) in which FI has a positive effect on PO that is not rejected by the data.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9666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Representing/Modeling Causal Systems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Causal Graphs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Standard Parametric Models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err="1" smtClean="0">
                <a:solidFill>
                  <a:srgbClr val="000000"/>
                </a:solidFill>
              </a:rPr>
              <a:t>Bayes</a:t>
            </a:r>
            <a:r>
              <a:rPr kumimoji="1" lang="en-US" sz="2000" i="0" dirty="0" smtClean="0">
                <a:solidFill>
                  <a:srgbClr val="000000"/>
                </a:solidFill>
              </a:rPr>
              <a:t> Nets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Structural Equation Models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Other Parametric Models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Generalized SEMs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Time Lag models</a:t>
            </a:r>
            <a:endParaRPr kumimoji="1" lang="en-US" sz="2000" i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9298DE-BFBF-4C3A-9607-8906CEE16C1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0746" y="1412782"/>
            <a:ext cx="8178800" cy="4171950"/>
          </a:xfrm>
          <a:noFill/>
        </p:spPr>
        <p:txBody>
          <a:bodyPr lIns="90488" tIns="44450" rIns="90488" bIns="44450"/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Causal Graph</a:t>
            </a:r>
            <a:r>
              <a:rPr lang="en-US" sz="2400" dirty="0" smtClean="0">
                <a:latin typeface="Arial" charset="0"/>
                <a:cs typeface="Arial" charset="0"/>
              </a:rPr>
              <a:t> G = {</a:t>
            </a:r>
            <a:r>
              <a:rPr lang="en-US" sz="2400" b="1" dirty="0" smtClean="0">
                <a:latin typeface="Arial" charset="0"/>
                <a:cs typeface="Arial" charset="0"/>
              </a:rPr>
              <a:t>V,E</a:t>
            </a:r>
            <a:r>
              <a:rPr lang="en-US" sz="2400" dirty="0" smtClean="0">
                <a:latin typeface="Arial" charset="0"/>
                <a:cs typeface="Arial" charset="0"/>
              </a:rPr>
              <a:t>} </a:t>
            </a:r>
          </a:p>
          <a:p>
            <a:pPr>
              <a:buFontTx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Each edge X </a:t>
            </a:r>
            <a:r>
              <a:rPr lang="en-US" sz="2400" dirty="0" smtClean="0">
                <a:latin typeface="Arial" charset="0"/>
                <a:cs typeface="Arial" charset="0"/>
                <a:sym typeface="Symbol" pitchFamily="18" charset="2"/>
              </a:rPr>
              <a:t></a:t>
            </a:r>
            <a:r>
              <a:rPr lang="en-US" sz="2400" dirty="0" smtClean="0">
                <a:latin typeface="Arial" charset="0"/>
                <a:cs typeface="Arial" charset="0"/>
              </a:rPr>
              <a:t> Y  represents a direct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causal </a:t>
            </a:r>
            <a:r>
              <a:rPr lang="en-US" sz="2400" dirty="0" smtClean="0">
                <a:latin typeface="Arial" charset="0"/>
                <a:cs typeface="Arial" charset="0"/>
              </a:rPr>
              <a:t>claim:</a:t>
            </a:r>
          </a:p>
          <a:p>
            <a:pPr>
              <a:buFontTx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		X is a </a:t>
            </a:r>
            <a:r>
              <a:rPr lang="en-US" sz="24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direct cause</a:t>
            </a:r>
            <a:r>
              <a:rPr lang="en-US" sz="2400" dirty="0" smtClean="0">
                <a:latin typeface="Arial" charset="0"/>
                <a:cs typeface="Arial" charset="0"/>
              </a:rPr>
              <a:t> of Y relative to </a:t>
            </a:r>
            <a:r>
              <a:rPr lang="en-US" sz="2400" b="1" dirty="0" smtClean="0">
                <a:latin typeface="Arial" charset="0"/>
                <a:cs typeface="Arial" charset="0"/>
              </a:rPr>
              <a:t>V</a:t>
            </a:r>
            <a:endParaRPr lang="en-US" sz="2400" b="1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940050" y="106363"/>
            <a:ext cx="3802063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 eaLnBrk="0" hangingPunct="0">
              <a:defRPr/>
            </a:pPr>
            <a:r>
              <a:rPr kumimoji="1" lang="en-US" sz="3200" i="0" kern="0">
                <a:solidFill>
                  <a:srgbClr val="FF0000"/>
                </a:solidFill>
                <a:ea typeface="+mj-ea"/>
                <a:cs typeface="Arial" charset="0"/>
              </a:rPr>
              <a:t>Causal Graphs</a:t>
            </a:r>
            <a:endParaRPr kumimoji="1" lang="en-US" sz="3200" i="0" kern="0" dirty="0">
              <a:solidFill>
                <a:schemeClr val="tx2"/>
              </a:solidFill>
              <a:ea typeface="+mj-ea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3624" y="3034594"/>
            <a:ext cx="144070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Years of Education</a:t>
            </a:r>
            <a:endParaRPr lang="en-US" sz="1800" i="0" dirty="0"/>
          </a:p>
        </p:txBody>
      </p:sp>
      <p:sp>
        <p:nvSpPr>
          <p:cNvPr id="10" name="TextBox 9"/>
          <p:cNvSpPr txBox="1"/>
          <p:nvPr/>
        </p:nvSpPr>
        <p:spPr>
          <a:xfrm>
            <a:off x="6125503" y="3151787"/>
            <a:ext cx="13600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Income</a:t>
            </a:r>
            <a:endParaRPr lang="en-US" sz="1800" i="0" dirty="0"/>
          </a:p>
        </p:txBody>
      </p:sp>
      <p:cxnSp>
        <p:nvCxnSpPr>
          <p:cNvPr id="11" name="Straight Arrow Connector 10"/>
          <p:cNvCxnSpPr>
            <a:stCxn id="7" idx="3"/>
            <a:endCxn id="10" idx="1"/>
          </p:cNvCxnSpPr>
          <p:nvPr/>
        </p:nvCxnSpPr>
        <p:spPr bwMode="auto">
          <a:xfrm flipV="1">
            <a:off x="3314333" y="3336453"/>
            <a:ext cx="2811170" cy="2130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1" name="Group 40"/>
          <p:cNvGrpSpPr/>
          <p:nvPr/>
        </p:nvGrpSpPr>
        <p:grpSpPr>
          <a:xfrm>
            <a:off x="1891553" y="4442053"/>
            <a:ext cx="5602942" cy="646983"/>
            <a:chOff x="1891553" y="4442053"/>
            <a:chExt cx="5602942" cy="646983"/>
          </a:xfrm>
        </p:grpSpPr>
        <p:sp>
          <p:nvSpPr>
            <p:cNvPr id="18" name="TextBox 17"/>
            <p:cNvSpPr txBox="1"/>
            <p:nvPr/>
          </p:nvSpPr>
          <p:spPr>
            <a:xfrm>
              <a:off x="6134467" y="4568209"/>
              <a:ext cx="1360028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Income</a:t>
              </a:r>
              <a:endParaRPr lang="en-US" sz="1800" i="0" dirty="0"/>
            </a:p>
          </p:txBody>
        </p:sp>
        <p:cxnSp>
          <p:nvCxnSpPr>
            <p:cNvPr id="19" name="Straight Arrow Connector 18"/>
            <p:cNvCxnSpPr>
              <a:stCxn id="29" idx="3"/>
              <a:endCxn id="23" idx="1"/>
            </p:cNvCxnSpPr>
            <p:nvPr/>
          </p:nvCxnSpPr>
          <p:spPr bwMode="auto">
            <a:xfrm>
              <a:off x="3332262" y="4765219"/>
              <a:ext cx="821003" cy="65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4153265" y="4442705"/>
              <a:ext cx="1360028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Skills and Knowledge </a:t>
              </a:r>
              <a:endParaRPr lang="en-US" sz="1800" i="0" dirty="0"/>
            </a:p>
          </p:txBody>
        </p:sp>
        <p:cxnSp>
          <p:nvCxnSpPr>
            <p:cNvPr id="26" name="Straight Arrow Connector 25"/>
            <p:cNvCxnSpPr>
              <a:stCxn id="23" idx="3"/>
              <a:endCxn id="18" idx="1"/>
            </p:cNvCxnSpPr>
            <p:nvPr/>
          </p:nvCxnSpPr>
          <p:spPr bwMode="auto">
            <a:xfrm flipV="1">
              <a:off x="5513293" y="4752875"/>
              <a:ext cx="621174" cy="1299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1891553" y="4442053"/>
              <a:ext cx="1440709" cy="64633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i="0" dirty="0" smtClean="0"/>
                <a:t>Years of Education</a:t>
              </a:r>
              <a:endParaRPr lang="en-US" sz="1800" i="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C3F3B8-9064-47B6-85A8-3276B17A717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>
          <a:xfrm>
            <a:off x="2940050" y="106363"/>
            <a:ext cx="3802063" cy="725487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smtClean="0">
                <a:solidFill>
                  <a:srgbClr val="FF0000"/>
                </a:solidFill>
                <a:latin typeface="Arial" charset="0"/>
                <a:cs typeface="Arial" charset="0"/>
              </a:rPr>
              <a:t>Causal Graphs</a:t>
            </a:r>
            <a:endParaRPr lang="en-US" sz="3200" smtClean="0">
              <a:latin typeface="Arial" charset="0"/>
              <a:cs typeface="Arial" charset="0"/>
            </a:endParaRP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6925" y="1636713"/>
            <a:ext cx="4157663" cy="703262"/>
          </a:xfrm>
          <a:noFill/>
        </p:spPr>
        <p:txBody>
          <a:bodyPr lIns="90488" tIns="44450" rIns="90488" bIns="44450"/>
          <a:lstStyle/>
          <a:p>
            <a:pPr>
              <a:buFontTx/>
              <a:buNone/>
            </a:pPr>
            <a:r>
              <a:rPr lang="en-US" sz="2400" i="1" smtClean="0">
                <a:solidFill>
                  <a:srgbClr val="FF0000"/>
                </a:solidFill>
              </a:rPr>
              <a:t>Not</a:t>
            </a:r>
            <a:r>
              <a:rPr lang="en-US" sz="2400" smtClean="0">
                <a:solidFill>
                  <a:srgbClr val="FF0000"/>
                </a:solidFill>
              </a:rPr>
              <a:t> Cause Complete</a:t>
            </a:r>
          </a:p>
          <a:p>
            <a:pPr>
              <a:buFontTx/>
              <a:buNone/>
            </a:pPr>
            <a:endParaRPr lang="en-US" sz="2400" smtClean="0">
              <a:solidFill>
                <a:srgbClr val="FF0000"/>
              </a:solidFill>
            </a:endParaRPr>
          </a:p>
        </p:txBody>
      </p:sp>
      <p:sp>
        <p:nvSpPr>
          <p:cNvPr id="2057" name="Rectangle 7"/>
          <p:cNvSpPr>
            <a:spLocks noChangeArrowheads="1"/>
          </p:cNvSpPr>
          <p:nvPr/>
        </p:nvSpPr>
        <p:spPr bwMode="auto">
          <a:xfrm>
            <a:off x="701675" y="4086225"/>
            <a:ext cx="5362575" cy="717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kumimoji="1" lang="en-US" i="0">
                <a:solidFill>
                  <a:srgbClr val="FF0000"/>
                </a:solidFill>
                <a:latin typeface="Tahoma" pitchFamily="34" charset="0"/>
              </a:rPr>
              <a:t>Common Cause Complete</a:t>
            </a:r>
            <a:endParaRPr kumimoji="1" lang="en-US" b="1">
              <a:solidFill>
                <a:schemeClr val="tx2"/>
              </a:solidFill>
              <a:latin typeface="Tahoma" pitchFamily="34" charset="0"/>
            </a:endParaRPr>
          </a:p>
        </p:txBody>
      </p:sp>
      <p:graphicFrame>
        <p:nvGraphicFramePr>
          <p:cNvPr id="565256" name="Object 2"/>
          <p:cNvGraphicFramePr>
            <a:graphicFrameLocks noChangeAspect="1"/>
          </p:cNvGraphicFramePr>
          <p:nvPr/>
        </p:nvGraphicFramePr>
        <p:xfrm>
          <a:off x="1728788" y="2514600"/>
          <a:ext cx="617378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" name="Picture" r:id="rId4" imgW="6172200" imgH="533400" progId="Word.Picture.8">
                  <p:embed/>
                </p:oleObj>
              </mc:Choice>
              <mc:Fallback>
                <p:oleObj name="Picture" r:id="rId4" imgW="6172200" imgH="533400" progId="Word.Picture.8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8788" y="2514600"/>
                        <a:ext cx="6173787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5257" name="Object 3"/>
          <p:cNvGraphicFramePr>
            <a:graphicFrameLocks noChangeAspect="1"/>
          </p:cNvGraphicFramePr>
          <p:nvPr/>
        </p:nvGraphicFramePr>
        <p:xfrm>
          <a:off x="5378450" y="1833563"/>
          <a:ext cx="19526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" name="Picture" r:id="rId6" imgW="1952244" imgH="618744" progId="Word.Picture.8">
                  <p:embed/>
                </p:oleObj>
              </mc:Choice>
              <mc:Fallback>
                <p:oleObj name="Picture" r:id="rId6" imgW="1952244" imgH="618744" progId="Word.Picture.8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8450" y="1833563"/>
                        <a:ext cx="195262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5259" name="Object 5"/>
          <p:cNvGraphicFramePr>
            <a:graphicFrameLocks noChangeAspect="1"/>
          </p:cNvGraphicFramePr>
          <p:nvPr/>
        </p:nvGraphicFramePr>
        <p:xfrm>
          <a:off x="4762500" y="4452938"/>
          <a:ext cx="2238375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" name="Picture" r:id="rId8" imgW="2238756" imgH="943356" progId="Word.Picture.8">
                  <p:embed/>
                </p:oleObj>
              </mc:Choice>
              <mc:Fallback>
                <p:oleObj name="Picture" r:id="rId8" imgW="2238756" imgH="943356" progId="Word.Picture.8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00" y="4452938"/>
                        <a:ext cx="2238375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58" name="Group 14"/>
          <p:cNvGrpSpPr>
            <a:grpSpLocks/>
          </p:cNvGrpSpPr>
          <p:nvPr/>
        </p:nvGrpSpPr>
        <p:grpSpPr bwMode="auto">
          <a:xfrm>
            <a:off x="4887913" y="4332288"/>
            <a:ext cx="1566862" cy="958850"/>
            <a:chOff x="4681" y="2825"/>
            <a:chExt cx="658" cy="302"/>
          </a:xfrm>
        </p:grpSpPr>
        <p:sp>
          <p:nvSpPr>
            <p:cNvPr id="2059" name="Line 12"/>
            <p:cNvSpPr>
              <a:spLocks noChangeShapeType="1"/>
            </p:cNvSpPr>
            <p:nvPr/>
          </p:nvSpPr>
          <p:spPr bwMode="auto">
            <a:xfrm>
              <a:off x="4681" y="2834"/>
              <a:ext cx="631" cy="2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13"/>
            <p:cNvSpPr>
              <a:spLocks noChangeShapeType="1"/>
            </p:cNvSpPr>
            <p:nvPr/>
          </p:nvSpPr>
          <p:spPr bwMode="auto">
            <a:xfrm flipH="1">
              <a:off x="4708" y="2825"/>
              <a:ext cx="631" cy="2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1562100" y="5430838"/>
          <a:ext cx="61737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" name="Picture" r:id="rId10" imgW="6172200" imgH="533400" progId="Word.Picture.8">
                  <p:embed/>
                </p:oleObj>
              </mc:Choice>
              <mc:Fallback>
                <p:oleObj name="Picture" r:id="rId10" imgW="6172200" imgH="533400" progId="Word.Picture.8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2100" y="5430838"/>
                        <a:ext cx="6173788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71ECEE63-B977-4501-AA5A-B15256484C20}" type="slidenum">
              <a:rPr lang="en-US" smtClean="0"/>
              <a:pPr algn="ctr"/>
              <a:t>17</a:t>
            </a:fld>
            <a:endParaRPr lang="en-US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3375025" y="4289425"/>
            <a:ext cx="1395413" cy="62706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800" i="0">
                <a:solidFill>
                  <a:schemeClr val="bg2"/>
                </a:solidFill>
                <a:latin typeface="Times New Roman" pitchFamily="18" charset="0"/>
              </a:rPr>
              <a:t>Sweaters 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800" i="0">
                <a:solidFill>
                  <a:schemeClr val="bg2"/>
                </a:solidFill>
                <a:latin typeface="Times New Roman" pitchFamily="18" charset="0"/>
              </a:rPr>
              <a:t>On</a:t>
            </a:r>
            <a:endParaRPr lang="en-US" sz="4400" i="0">
              <a:latin typeface="Times New Roman" pitchFamily="18" charset="0"/>
            </a:endParaRP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5808663" y="4230688"/>
            <a:ext cx="1503362" cy="65405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0">
                <a:solidFill>
                  <a:schemeClr val="bg2"/>
                </a:solidFill>
                <a:latin typeface="Times New Roman" pitchFamily="18" charset="0"/>
              </a:rPr>
              <a:t>Room Temperature</a:t>
            </a:r>
            <a:endParaRPr lang="en-US" sz="4400" i="0">
              <a:latin typeface="Times New Roman" pitchFamily="18" charset="0"/>
            </a:endParaRPr>
          </a:p>
        </p:txBody>
      </p:sp>
      <p:sp>
        <p:nvSpPr>
          <p:cNvPr id="6151" name="Line 5"/>
          <p:cNvSpPr>
            <a:spLocks noChangeShapeType="1"/>
          </p:cNvSpPr>
          <p:nvPr/>
        </p:nvSpPr>
        <p:spPr bwMode="auto">
          <a:xfrm flipH="1">
            <a:off x="4964113" y="4518025"/>
            <a:ext cx="588962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triangle" w="lg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6"/>
          <p:cNvSpPr txBox="1">
            <a:spLocks noChangeArrowheads="1"/>
          </p:cNvSpPr>
          <p:nvPr/>
        </p:nvSpPr>
        <p:spPr bwMode="auto">
          <a:xfrm>
            <a:off x="3362325" y="3133725"/>
            <a:ext cx="3429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>
                <a:solidFill>
                  <a:schemeClr val="bg2"/>
                </a:solidFill>
                <a:latin typeface="Times New Roman" pitchFamily="18" charset="0"/>
              </a:rPr>
              <a:t>Pre-experimental System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038725" y="4200525"/>
            <a:ext cx="457200" cy="609600"/>
            <a:chOff x="3888" y="1392"/>
            <a:chExt cx="288" cy="384"/>
          </a:xfrm>
        </p:grpSpPr>
        <p:sp>
          <p:nvSpPr>
            <p:cNvPr id="6159" name="Line 8"/>
            <p:cNvSpPr>
              <a:spLocks noChangeShapeType="1"/>
            </p:cNvSpPr>
            <p:nvPr/>
          </p:nvSpPr>
          <p:spPr bwMode="auto">
            <a:xfrm flipH="1">
              <a:off x="3888" y="1392"/>
              <a:ext cx="288" cy="3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60" name="Line 9"/>
            <p:cNvSpPr>
              <a:spLocks noChangeShapeType="1"/>
            </p:cNvSpPr>
            <p:nvPr/>
          </p:nvSpPr>
          <p:spPr bwMode="auto">
            <a:xfrm>
              <a:off x="3888" y="1392"/>
              <a:ext cx="288" cy="3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60625" y="5026025"/>
            <a:ext cx="1295400" cy="836613"/>
            <a:chOff x="2304" y="1392"/>
            <a:chExt cx="816" cy="527"/>
          </a:xfrm>
        </p:grpSpPr>
        <p:graphicFrame>
          <p:nvGraphicFramePr>
            <p:cNvPr id="6146" name="Object 2"/>
            <p:cNvGraphicFramePr>
              <a:graphicFrameLocks noChangeAspect="1"/>
            </p:cNvGraphicFramePr>
            <p:nvPr/>
          </p:nvGraphicFramePr>
          <p:xfrm>
            <a:off x="2304" y="1536"/>
            <a:ext cx="816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054" name="Clip" r:id="rId4" imgW="4739760" imgH="2225520" progId="">
                    <p:embed/>
                  </p:oleObj>
                </mc:Choice>
                <mc:Fallback>
                  <p:oleObj name="Clip" r:id="rId4" imgW="4739760" imgH="2225520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1536"/>
                          <a:ext cx="816" cy="3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8" name="Line 12"/>
            <p:cNvSpPr>
              <a:spLocks noChangeShapeType="1"/>
            </p:cNvSpPr>
            <p:nvPr/>
          </p:nvSpPr>
          <p:spPr bwMode="auto">
            <a:xfrm flipV="1">
              <a:off x="2736" y="1392"/>
              <a:ext cx="288" cy="14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31469" name="Text Box 13"/>
          <p:cNvSpPr txBox="1">
            <a:spLocks noChangeArrowheads="1"/>
          </p:cNvSpPr>
          <p:nvPr/>
        </p:nvSpPr>
        <p:spPr bwMode="auto">
          <a:xfrm>
            <a:off x="3133725" y="3133725"/>
            <a:ext cx="838200" cy="45720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>
                <a:solidFill>
                  <a:schemeClr val="bg2"/>
                </a:solidFill>
                <a:latin typeface="Times New Roman" pitchFamily="18" charset="0"/>
              </a:rPr>
              <a:t>Post</a:t>
            </a:r>
          </a:p>
        </p:txBody>
      </p:sp>
      <p:sp>
        <p:nvSpPr>
          <p:cNvPr id="6156" name="Rectangle 14"/>
          <p:cNvSpPr>
            <a:spLocks noChangeArrowheads="1"/>
          </p:cNvSpPr>
          <p:nvPr/>
        </p:nvSpPr>
        <p:spPr bwMode="auto">
          <a:xfrm>
            <a:off x="974725" y="2540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7" rIns="92075" bIns="46037" anchor="ctr"/>
          <a:lstStyle/>
          <a:p>
            <a:pPr algn="ctr"/>
            <a:r>
              <a:rPr kumimoji="1" lang="en-US" sz="3200" i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Modeling </a:t>
            </a:r>
            <a:r>
              <a:rPr kumimoji="1" lang="en-US" sz="3200" i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Ideal Interventions</a:t>
            </a:r>
            <a:endParaRPr kumimoji="1" lang="en-US" sz="4000" i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57" name="Rectangle 15"/>
          <p:cNvSpPr>
            <a:spLocks noChangeArrowheads="1"/>
          </p:cNvSpPr>
          <p:nvPr/>
        </p:nvSpPr>
        <p:spPr bwMode="auto">
          <a:xfrm>
            <a:off x="1487488" y="1844675"/>
            <a:ext cx="435401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sz="2800" i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Interventions on the Effect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69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69BC2081-59F3-4945-80F9-A5565F46C17B}" type="slidenum">
              <a:rPr lang="en-US" smtClean="0"/>
              <a:pPr algn="ctr"/>
              <a:t>18</a:t>
            </a:fld>
            <a:endParaRPr lang="en-US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998538" y="401638"/>
            <a:ext cx="7362825" cy="581025"/>
          </a:xfrm>
          <a:noFill/>
        </p:spPr>
        <p:txBody>
          <a:bodyPr lIns="92075" tIns="46037" rIns="92075" bIns="46037" anchor="ctr"/>
          <a:lstStyle/>
          <a:p>
            <a:pPr algn="ctr"/>
            <a:r>
              <a:rPr lang="en-US" sz="3200" dirty="0" smtClean="0">
                <a:latin typeface="Arial" charset="0"/>
                <a:cs typeface="Arial" charset="0"/>
              </a:rPr>
              <a:t>Modeling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Ideal Interventions</a:t>
            </a:r>
            <a:endParaRPr lang="en-US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2851150" y="4089400"/>
            <a:ext cx="1395413" cy="62706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800" i="0">
                <a:solidFill>
                  <a:schemeClr val="bg2"/>
                </a:solidFill>
                <a:latin typeface="Times New Roman" pitchFamily="18" charset="0"/>
              </a:rPr>
              <a:t>Sweaters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1800" i="0">
                <a:solidFill>
                  <a:schemeClr val="bg2"/>
                </a:solidFill>
                <a:latin typeface="Times New Roman" pitchFamily="18" charset="0"/>
              </a:rPr>
              <a:t>On</a:t>
            </a:r>
            <a:endParaRPr lang="en-US" sz="4400" i="0">
              <a:latin typeface="Times New Roman" pitchFamily="18" charset="0"/>
            </a:endParaRPr>
          </a:p>
        </p:txBody>
      </p:sp>
      <p:sp>
        <p:nvSpPr>
          <p:cNvPr id="7175" name="Text Box 5"/>
          <p:cNvSpPr txBox="1">
            <a:spLocks noChangeArrowheads="1"/>
          </p:cNvSpPr>
          <p:nvPr/>
        </p:nvSpPr>
        <p:spPr bwMode="auto">
          <a:xfrm>
            <a:off x="5313363" y="4089400"/>
            <a:ext cx="1562100" cy="65405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0">
                <a:solidFill>
                  <a:schemeClr val="bg2"/>
                </a:solidFill>
                <a:latin typeface="Times New Roman" pitchFamily="18" charset="0"/>
              </a:rPr>
              <a:t>Room Temperature</a:t>
            </a:r>
            <a:endParaRPr lang="en-US" sz="4400" i="0">
              <a:latin typeface="Times New Roman" pitchFamily="18" charset="0"/>
            </a:endParaRPr>
          </a:p>
        </p:txBody>
      </p:sp>
      <p:sp>
        <p:nvSpPr>
          <p:cNvPr id="7176" name="Line 6"/>
          <p:cNvSpPr>
            <a:spLocks noChangeShapeType="1"/>
          </p:cNvSpPr>
          <p:nvPr/>
        </p:nvSpPr>
        <p:spPr bwMode="auto">
          <a:xfrm flipH="1">
            <a:off x="4440238" y="4318000"/>
            <a:ext cx="588962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 type="none" w="sm" len="sm"/>
            <a:tailEnd type="triangle" w="lg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Text Box 7"/>
          <p:cNvSpPr txBox="1">
            <a:spLocks noChangeArrowheads="1"/>
          </p:cNvSpPr>
          <p:nvPr/>
        </p:nvSpPr>
        <p:spPr bwMode="auto">
          <a:xfrm>
            <a:off x="2884488" y="3384550"/>
            <a:ext cx="3429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>
                <a:solidFill>
                  <a:schemeClr val="bg2"/>
                </a:solidFill>
                <a:latin typeface="Times New Roman" pitchFamily="18" charset="0"/>
              </a:rPr>
              <a:t>Pre-experimental System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 flipH="1">
            <a:off x="6367463" y="4843463"/>
            <a:ext cx="1422400" cy="773112"/>
            <a:chOff x="2304" y="1392"/>
            <a:chExt cx="816" cy="527"/>
          </a:xfrm>
        </p:grpSpPr>
        <p:graphicFrame>
          <p:nvGraphicFramePr>
            <p:cNvPr id="7170" name="Object 2"/>
            <p:cNvGraphicFramePr>
              <a:graphicFrameLocks noChangeAspect="1"/>
            </p:cNvGraphicFramePr>
            <p:nvPr/>
          </p:nvGraphicFramePr>
          <p:xfrm flipH="1">
            <a:off x="2304" y="1536"/>
            <a:ext cx="816" cy="3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78" name="Clip" r:id="rId4" imgW="4739760" imgH="2225520" progId="">
                    <p:embed/>
                  </p:oleObj>
                </mc:Choice>
                <mc:Fallback>
                  <p:oleObj name="Clip" r:id="rId4" imgW="4739760" imgH="2225520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H="1">
                          <a:off x="2304" y="1536"/>
                          <a:ext cx="816" cy="3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1" name="Line 10"/>
            <p:cNvSpPr>
              <a:spLocks noChangeShapeType="1"/>
            </p:cNvSpPr>
            <p:nvPr/>
          </p:nvSpPr>
          <p:spPr bwMode="auto">
            <a:xfrm flipV="1">
              <a:off x="2736" y="1392"/>
              <a:ext cx="288" cy="144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33515" name="Text Box 11"/>
          <p:cNvSpPr txBox="1">
            <a:spLocks noChangeArrowheads="1"/>
          </p:cNvSpPr>
          <p:nvPr/>
        </p:nvSpPr>
        <p:spPr bwMode="auto">
          <a:xfrm>
            <a:off x="2574925" y="3384550"/>
            <a:ext cx="838200" cy="45720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>
                <a:solidFill>
                  <a:schemeClr val="bg2"/>
                </a:solidFill>
                <a:latin typeface="Times New Roman" pitchFamily="18" charset="0"/>
              </a:rPr>
              <a:t>Post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931988" y="1997075"/>
            <a:ext cx="543083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sz="2800" i="0">
                <a:solidFill>
                  <a:srgbClr val="FF0000"/>
                </a:solidFill>
                <a:latin typeface="Arial Black" pitchFamily="34" charset="0"/>
              </a:rPr>
              <a:t>Interventions on the Cause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3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15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D6C44BE1-9703-4A01-BDEF-3F8F6F2ADFE0}" type="slidenum">
              <a:rPr lang="en-US" smtClean="0"/>
              <a:pPr algn="ctr"/>
              <a:t>19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>
          <a:xfrm>
            <a:off x="415925" y="300038"/>
            <a:ext cx="8453438" cy="6858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  <a:latin typeface="Arial" charset="0"/>
                <a:cs typeface="Arial" charset="0"/>
              </a:rPr>
              <a:t>Interventions</a:t>
            </a:r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 &amp; </a:t>
            </a:r>
            <a:r>
              <a:rPr lang="en-US" smtClean="0">
                <a:solidFill>
                  <a:srgbClr val="FF0000"/>
                </a:solidFill>
                <a:latin typeface="Arial" charset="0"/>
                <a:cs typeface="Arial" charset="0"/>
              </a:rPr>
              <a:t>Causal</a:t>
            </a:r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 Graphs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11250"/>
            <a:ext cx="8178800" cy="1552575"/>
          </a:xfrm>
        </p:spPr>
        <p:txBody>
          <a:bodyPr/>
          <a:lstStyle/>
          <a:p>
            <a:pPr lvl="2">
              <a:lnSpc>
                <a:spcPct val="90000"/>
              </a:lnSpc>
              <a:buFont typeface="Monotype Sorts" charset="0"/>
              <a:buNone/>
            </a:pPr>
            <a:r>
              <a:rPr lang="en-US" sz="1800" smtClean="0">
                <a:latin typeface="Arial" charset="0"/>
              </a:rPr>
              <a:t>Model an </a:t>
            </a:r>
            <a:r>
              <a:rPr lang="en-US" sz="1800" smtClean="0">
                <a:solidFill>
                  <a:srgbClr val="FF0000"/>
                </a:solidFill>
                <a:latin typeface="Arial" charset="0"/>
              </a:rPr>
              <a:t>ideal intervention</a:t>
            </a:r>
            <a:r>
              <a:rPr lang="en-US" sz="1800" smtClean="0">
                <a:latin typeface="Arial" charset="0"/>
              </a:rPr>
              <a:t> by adding an “intervention” variable outside the original system as a direct cause of its target.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US" sz="2400" smtClean="0">
              <a:latin typeface="Arial" charset="0"/>
              <a:cs typeface="Arial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28650" y="2292350"/>
            <a:ext cx="6970713" cy="527050"/>
            <a:chOff x="624" y="1432"/>
            <a:chExt cx="4391" cy="332"/>
          </a:xfrm>
        </p:grpSpPr>
        <p:graphicFrame>
          <p:nvGraphicFramePr>
            <p:cNvPr id="8196" name="Object 4"/>
            <p:cNvGraphicFramePr>
              <a:graphicFrameLocks noChangeAspect="1"/>
            </p:cNvGraphicFramePr>
            <p:nvPr/>
          </p:nvGraphicFramePr>
          <p:xfrm>
            <a:off x="2516" y="1432"/>
            <a:ext cx="2499" cy="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05" name="Picture" r:id="rId4" imgW="3084008" imgH="410795" progId="Word.Picture.8">
                    <p:embed/>
                  </p:oleObj>
                </mc:Choice>
                <mc:Fallback>
                  <p:oleObj name="Picture" r:id="rId4" imgW="3084008" imgH="410795" progId="Word.Picture.8">
                    <p:embed/>
                    <p:pic>
                      <p:nvPicPr>
                        <p:cNvPr id="0" name="Picture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6" y="1432"/>
                          <a:ext cx="2499" cy="3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7" name="Text Box 6"/>
            <p:cNvSpPr txBox="1">
              <a:spLocks noChangeArrowheads="1"/>
            </p:cNvSpPr>
            <p:nvPr/>
          </p:nvSpPr>
          <p:spPr bwMode="auto">
            <a:xfrm>
              <a:off x="624" y="1480"/>
              <a:ext cx="1944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0"/>
                <a:t>Pre-intervention graph</a:t>
              </a:r>
            </a:p>
          </p:txBody>
        </p:sp>
      </p:grpSp>
      <p:sp>
        <p:nvSpPr>
          <p:cNvPr id="8201" name="Line 7"/>
          <p:cNvSpPr>
            <a:spLocks noChangeShapeType="1"/>
          </p:cNvSpPr>
          <p:nvPr/>
        </p:nvSpPr>
        <p:spPr bwMode="auto">
          <a:xfrm>
            <a:off x="990600" y="1981200"/>
            <a:ext cx="7073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2120" name="Text Box 8"/>
          <p:cNvSpPr txBox="1">
            <a:spLocks noChangeArrowheads="1"/>
          </p:cNvSpPr>
          <p:nvPr/>
        </p:nvSpPr>
        <p:spPr bwMode="auto">
          <a:xfrm>
            <a:off x="2105025" y="3098800"/>
            <a:ext cx="39243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0"/>
              <a:t>Intervene on </a:t>
            </a:r>
            <a:r>
              <a:rPr lang="en-US" sz="2000"/>
              <a:t>Income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007374" y="5235516"/>
            <a:ext cx="6583363" cy="1054100"/>
            <a:chOff x="880" y="2454"/>
            <a:chExt cx="4147" cy="664"/>
          </a:xfrm>
        </p:grpSpPr>
        <p:sp>
          <p:nvSpPr>
            <p:cNvPr id="8206" name="Text Box 12"/>
            <p:cNvSpPr txBox="1">
              <a:spLocks noChangeArrowheads="1"/>
            </p:cNvSpPr>
            <p:nvPr/>
          </p:nvSpPr>
          <p:spPr bwMode="auto">
            <a:xfrm>
              <a:off x="880" y="2460"/>
              <a:ext cx="1608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0"/>
                <a:t>“Soft” Intervention</a:t>
              </a:r>
            </a:p>
          </p:txBody>
        </p:sp>
        <p:graphicFrame>
          <p:nvGraphicFramePr>
            <p:cNvPr id="8195" name="Object 3"/>
            <p:cNvGraphicFramePr>
              <a:graphicFrameLocks noChangeAspect="1"/>
            </p:cNvGraphicFramePr>
            <p:nvPr/>
          </p:nvGraphicFramePr>
          <p:xfrm>
            <a:off x="2528" y="2454"/>
            <a:ext cx="2499" cy="6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06" name="Picture" r:id="rId6" imgW="3084008" imgH="820069" progId="Word.Picture.8">
                    <p:embed/>
                  </p:oleObj>
                </mc:Choice>
                <mc:Fallback>
                  <p:oleObj name="Picture" r:id="rId6" imgW="3084008" imgH="820069" progId="Word.Picture.8">
                    <p:embed/>
                    <p:pic>
                      <p:nvPicPr>
                        <p:cNvPr id="0" name="Picture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8" y="2454"/>
                          <a:ext cx="2499" cy="6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050146" y="3796341"/>
            <a:ext cx="6688138" cy="1054100"/>
            <a:chOff x="742" y="3324"/>
            <a:chExt cx="4213" cy="664"/>
          </a:xfrm>
        </p:grpSpPr>
        <p:sp>
          <p:nvSpPr>
            <p:cNvPr id="8205" name="Text Box 15"/>
            <p:cNvSpPr txBox="1">
              <a:spLocks noChangeArrowheads="1"/>
            </p:cNvSpPr>
            <p:nvPr/>
          </p:nvSpPr>
          <p:spPr bwMode="auto">
            <a:xfrm>
              <a:off x="742" y="3358"/>
              <a:ext cx="1632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0"/>
                <a:t>“Hard” Intervention</a:t>
              </a:r>
            </a:p>
          </p:txBody>
        </p:sp>
        <p:graphicFrame>
          <p:nvGraphicFramePr>
            <p:cNvPr id="8194" name="Object 2"/>
            <p:cNvGraphicFramePr>
              <a:graphicFrameLocks noChangeAspect="1"/>
            </p:cNvGraphicFramePr>
            <p:nvPr/>
          </p:nvGraphicFramePr>
          <p:xfrm>
            <a:off x="2456" y="3324"/>
            <a:ext cx="2499" cy="6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807" name="Picture" r:id="rId8" imgW="3084008" imgH="820069" progId="Word.Picture.8">
                    <p:embed/>
                  </p:oleObj>
                </mc:Choice>
                <mc:Fallback>
                  <p:oleObj name="Picture" r:id="rId8" imgW="3084008" imgH="820069" progId="Word.Picture.8">
                    <p:embed/>
                    <p:pic>
                      <p:nvPicPr>
                        <p:cNvPr id="0" name="Picture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6" y="3324"/>
                          <a:ext cx="2499" cy="66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21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Goals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588963" y="1793507"/>
            <a:ext cx="8013855" cy="1562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Convey rudiments of graphical causal models</a:t>
            </a:r>
            <a:endParaRPr kumimoji="1" lang="en-US" sz="1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Basic working knowledge of Tetrad IV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endParaRPr kumimoji="1" lang="en-US" sz="2000" i="0" dirty="0">
              <a:solidFill>
                <a:srgbClr val="000000"/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89397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20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6" y="1499814"/>
            <a:ext cx="7718238" cy="205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>
                <a:solidFill>
                  <a:srgbClr val="000000"/>
                </a:solidFill>
              </a:rPr>
              <a:t>Build and Save an acyclic causal graph: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with 3 measured variables, no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latents</a:t>
            </a:r>
            <a:endParaRPr kumimoji="1" lang="en-US" sz="2000" i="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with at least 3 measured variables, and at least 1 latent</a:t>
            </a:r>
            <a:endParaRPr kumimoji="1" lang="en-US" sz="2000" i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21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Parametric Models</a:t>
            </a: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1385888"/>
            <a:ext cx="51435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7645FAAB-B15A-4149-8E2D-E3E3D9427790}" type="slidenum">
              <a:rPr lang="en-US" smtClean="0"/>
              <a:pPr algn="ctr"/>
              <a:t>22</a:t>
            </a:fld>
            <a:endParaRPr lang="en-US" dirty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8" y="101600"/>
            <a:ext cx="7772400" cy="747713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smtClean="0">
                <a:solidFill>
                  <a:srgbClr val="FF0000"/>
                </a:solidFill>
                <a:latin typeface="Arial" charset="0"/>
                <a:cs typeface="Arial" charset="0"/>
              </a:rPr>
              <a:t>Causal Bayes Networks</a:t>
            </a:r>
            <a:endParaRPr lang="en-US" sz="3200" smtClean="0">
              <a:solidFill>
                <a:srgbClr val="00AE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098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207963" y="1525588"/>
          <a:ext cx="4217987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28" name="Picture" r:id="rId3" imgW="3906520" imgH="1818640" progId="Word.Picture.8">
                  <p:embed/>
                </p:oleObj>
              </mc:Choice>
              <mc:Fallback>
                <p:oleObj name="Picture" r:id="rId3" imgW="3906520" imgH="1818640" progId="Word.Picture.8">
                  <p:embed/>
                  <p:pic>
                    <p:nvPicPr>
                      <p:cNvPr id="0" name="Picture 2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63" y="1525588"/>
                        <a:ext cx="4217987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1899024" y="3804211"/>
            <a:ext cx="4627282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0" dirty="0" smtClean="0">
                <a:solidFill>
                  <a:srgbClr val="009900"/>
                </a:solidFill>
              </a:rPr>
              <a:t>P(S,YF, L) = P(S) P(YF | S) P(LC | S)  </a:t>
            </a:r>
            <a:endParaRPr lang="en-US" sz="2000" i="0" dirty="0">
              <a:solidFill>
                <a:srgbClr val="009900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568825" y="1274763"/>
            <a:ext cx="4575175" cy="1700212"/>
            <a:chOff x="4568507" y="1274636"/>
            <a:chExt cx="4575493" cy="1700212"/>
          </a:xfrm>
        </p:grpSpPr>
        <p:sp>
          <p:nvSpPr>
            <p:cNvPr id="4105" name="Rectangle 6"/>
            <p:cNvSpPr>
              <a:spLocks noChangeArrowheads="1"/>
            </p:cNvSpPr>
            <p:nvPr/>
          </p:nvSpPr>
          <p:spPr bwMode="auto">
            <a:xfrm>
              <a:off x="4568507" y="1274636"/>
              <a:ext cx="4575493" cy="13208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i="0">
                  <a:solidFill>
                    <a:srgbClr val="009900"/>
                  </a:solidFill>
                </a:rPr>
                <a:t>The Joint Distribution Factors</a:t>
              </a:r>
            </a:p>
            <a:p>
              <a:pPr algn="ctr">
                <a:spcBef>
                  <a:spcPct val="50000"/>
                </a:spcBef>
              </a:pPr>
              <a:r>
                <a:rPr lang="en-US" sz="2000" i="0">
                  <a:solidFill>
                    <a:srgbClr val="009900"/>
                  </a:solidFill>
                </a:rPr>
                <a:t>According to the </a:t>
              </a:r>
              <a:r>
                <a:rPr lang="en-US" sz="2000" i="0">
                  <a:solidFill>
                    <a:srgbClr val="FF0000"/>
                  </a:solidFill>
                </a:rPr>
                <a:t>Causal Graph,</a:t>
              </a:r>
              <a:r>
                <a:rPr lang="en-US" sz="2000" i="0">
                  <a:solidFill>
                    <a:srgbClr val="009900"/>
                  </a:solidFill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n-US" sz="2000" i="0">
                <a:solidFill>
                  <a:srgbClr val="009900"/>
                </a:solidFill>
              </a:endParaRPr>
            </a:p>
          </p:txBody>
        </p:sp>
        <p:graphicFrame>
          <p:nvGraphicFramePr>
            <p:cNvPr id="4099" name="Object 3"/>
            <p:cNvGraphicFramePr>
              <a:graphicFrameLocks noChangeAspect="1"/>
            </p:cNvGraphicFramePr>
            <p:nvPr/>
          </p:nvGraphicFramePr>
          <p:xfrm>
            <a:off x="4881898" y="2342642"/>
            <a:ext cx="4262102" cy="632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829" name="Equation" r:id="rId5" imgW="2311400" imgH="342900" progId="Equation.3">
                    <p:embed/>
                  </p:oleObj>
                </mc:Choice>
                <mc:Fallback>
                  <p:oleObj name="Equation" r:id="rId5" imgW="2311400" imgH="342900" progId="Equation.3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81898" y="2342642"/>
                          <a:ext cx="4262102" cy="6322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24200" y="6229350"/>
            <a:ext cx="2895600" cy="457200"/>
          </a:xfrm>
          <a:noFill/>
        </p:spPr>
        <p:txBody>
          <a:bodyPr/>
          <a:lstStyle/>
          <a:p>
            <a:pPr algn="ctr"/>
            <a:fld id="{7645FAAB-B15A-4149-8E2D-E3E3D9427790}" type="slidenum">
              <a:rPr lang="en-US" smtClean="0"/>
              <a:pPr algn="ctr"/>
              <a:t>23</a:t>
            </a:fld>
            <a:endParaRPr lang="en-US" dirty="0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712415" y="0"/>
            <a:ext cx="7772400" cy="747713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Causal </a:t>
            </a:r>
            <a:r>
              <a:rPr lang="en-US" sz="32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Bayes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Networks</a:t>
            </a:r>
            <a:endParaRPr lang="en-US" sz="3200" dirty="0" smtClean="0">
              <a:solidFill>
                <a:srgbClr val="00AE00"/>
              </a:solidFill>
              <a:latin typeface="Arial" charset="0"/>
              <a:cs typeface="Arial" charset="0"/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5411" y="4244787"/>
            <a:ext cx="7001435" cy="2039471"/>
          </a:xfrm>
          <a:noFill/>
        </p:spPr>
        <p:txBody>
          <a:bodyPr lIns="90488" tIns="44450" rIns="90488" bIns="44450"/>
          <a:lstStyle/>
          <a:p>
            <a:pPr>
              <a:buNone/>
            </a:pP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P(S = 0) =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1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P(S = 1) = 1 -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1</a:t>
            </a: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	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P(YF = 0 | S = 0) =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2</a:t>
            </a: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P(LC = 0 | S = 0) =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4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P(YF = 1 | S = 0) = 1-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2</a:t>
            </a: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P(LC = 1 | S = 0) = 1-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4</a:t>
            </a:r>
            <a:endParaRPr lang="en-US" sz="2000" i="1" dirty="0" smtClean="0">
              <a:solidFill>
                <a:srgbClr val="00AE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P(YF = 0 | S = 1) =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3</a:t>
            </a: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P(LC = 0 | S = 1) =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5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P(YF = 1 | S = 1) = 1-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3</a:t>
            </a:r>
            <a:r>
              <a:rPr lang="en-US" sz="2000" i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		P(LC = 1 | S = 1) = 1-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5</a:t>
            </a:r>
            <a:endParaRPr lang="en-US" sz="2000" i="1" dirty="0" smtClean="0">
              <a:solidFill>
                <a:srgbClr val="00AE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en-US" sz="2000" i="1" dirty="0" smtClean="0">
              <a:solidFill>
                <a:srgbClr val="00AE00"/>
              </a:solidFill>
              <a:latin typeface="Arial" charset="0"/>
              <a:cs typeface="Arial" charset="0"/>
            </a:endParaRPr>
          </a:p>
          <a:p>
            <a:pPr>
              <a:buFont typeface="Monotype Sorts" charset="0"/>
              <a:buNone/>
            </a:pPr>
            <a:endParaRPr lang="en-US" sz="2000" i="1" dirty="0" smtClean="0">
              <a:solidFill>
                <a:srgbClr val="00AE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098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315539" y="1140106"/>
          <a:ext cx="4217987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76" name="Picture" r:id="rId3" imgW="3906520" imgH="1818640" progId="Word.Picture.8">
                  <p:embed/>
                </p:oleObj>
              </mc:Choice>
              <mc:Fallback>
                <p:oleObj name="Picture" r:id="rId3" imgW="3906520" imgH="1818640" progId="Word.Picture.8">
                  <p:embed/>
                  <p:pic>
                    <p:nvPicPr>
                      <p:cNvPr id="0" name="Picture 2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39" y="1140106"/>
                        <a:ext cx="4217987" cy="147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2634129" y="2916706"/>
            <a:ext cx="3766670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0" dirty="0" smtClean="0">
                <a:solidFill>
                  <a:srgbClr val="009900"/>
                </a:solidFill>
              </a:rPr>
              <a:t>P(S</a:t>
            </a:r>
            <a:r>
              <a:rPr lang="en-US" sz="2000" i="0" dirty="0">
                <a:solidFill>
                  <a:srgbClr val="009900"/>
                </a:solidFill>
              </a:rPr>
              <a:t>) P(YF | S) P(LC | S</a:t>
            </a:r>
            <a:r>
              <a:rPr lang="en-US" sz="2000" i="0" dirty="0" smtClean="0">
                <a:solidFill>
                  <a:srgbClr val="009900"/>
                </a:solidFill>
              </a:rPr>
              <a:t>) = f(</a:t>
            </a:r>
            <a:r>
              <a:rPr lang="en-US" sz="2000" b="1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dirty="0" smtClean="0">
                <a:solidFill>
                  <a:srgbClr val="009900"/>
                </a:solidFill>
              </a:rPr>
              <a:t>) </a:t>
            </a:r>
            <a:endParaRPr lang="en-US" sz="2000" i="0" dirty="0">
              <a:solidFill>
                <a:srgbClr val="009900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568825" y="1023751"/>
            <a:ext cx="4575175" cy="1637459"/>
            <a:chOff x="4568507" y="1023624"/>
            <a:chExt cx="4575493" cy="1637459"/>
          </a:xfrm>
        </p:grpSpPr>
        <p:sp>
          <p:nvSpPr>
            <p:cNvPr id="4105" name="Rectangle 6"/>
            <p:cNvSpPr>
              <a:spLocks noChangeArrowheads="1"/>
            </p:cNvSpPr>
            <p:nvPr/>
          </p:nvSpPr>
          <p:spPr bwMode="auto">
            <a:xfrm>
              <a:off x="4568507" y="1023624"/>
              <a:ext cx="4575493" cy="132087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i="0" dirty="0">
                  <a:solidFill>
                    <a:srgbClr val="009900"/>
                  </a:solidFill>
                </a:rPr>
                <a:t>The Joint Distribution Factors</a:t>
              </a:r>
            </a:p>
            <a:p>
              <a:pPr algn="ctr">
                <a:spcBef>
                  <a:spcPct val="50000"/>
                </a:spcBef>
              </a:pPr>
              <a:r>
                <a:rPr lang="en-US" sz="2000" i="0" dirty="0">
                  <a:solidFill>
                    <a:srgbClr val="009900"/>
                  </a:solidFill>
                </a:rPr>
                <a:t>According to the </a:t>
              </a:r>
              <a:r>
                <a:rPr lang="en-US" sz="2000" i="0" dirty="0">
                  <a:solidFill>
                    <a:srgbClr val="FF0000"/>
                  </a:solidFill>
                </a:rPr>
                <a:t>Causal Graph,</a:t>
              </a:r>
              <a:r>
                <a:rPr lang="en-US" sz="2000" i="0" dirty="0">
                  <a:solidFill>
                    <a:srgbClr val="009900"/>
                  </a:solidFill>
                </a:rPr>
                <a:t> </a:t>
              </a:r>
            </a:p>
            <a:p>
              <a:pPr algn="ctr">
                <a:spcBef>
                  <a:spcPct val="50000"/>
                </a:spcBef>
              </a:pPr>
              <a:endParaRPr lang="en-US" sz="2000" i="0" dirty="0">
                <a:solidFill>
                  <a:srgbClr val="009900"/>
                </a:solidFill>
              </a:endParaRPr>
            </a:p>
          </p:txBody>
        </p:sp>
        <p:graphicFrame>
          <p:nvGraphicFramePr>
            <p:cNvPr id="4099" name="Object 3"/>
            <p:cNvGraphicFramePr>
              <a:graphicFrameLocks noChangeAspect="1"/>
            </p:cNvGraphicFramePr>
            <p:nvPr/>
          </p:nvGraphicFramePr>
          <p:xfrm>
            <a:off x="4684660" y="2028877"/>
            <a:ext cx="4262102" cy="632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877" name="Equation" r:id="rId5" imgW="2311400" imgH="342900" progId="Equation.3">
                    <p:embed/>
                  </p:oleObj>
                </mc:Choice>
                <mc:Fallback>
                  <p:oleObj name="Equation" r:id="rId5" imgW="2311400" imgH="342900" progId="Equation.3">
                    <p:embed/>
                    <p:pic>
                      <p:nvPicPr>
                        <p:cNvPr id="0" name="Picture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4660" y="2028877"/>
                          <a:ext cx="4262102" cy="6322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289423" y="3562164"/>
            <a:ext cx="6868458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All variables binary [0,1]:        </a:t>
            </a:r>
            <a:r>
              <a:rPr lang="en-US" sz="2000" b="1" i="0" dirty="0" smtClean="0">
                <a:solidFill>
                  <a:srgbClr val="009900"/>
                </a:solidFill>
                <a:sym typeface="Symbol"/>
              </a:rPr>
              <a:t> =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{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1,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2,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3,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4,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</a:t>
            </a:r>
            <a:r>
              <a:rPr lang="en-US" sz="2000" i="0" baseline="-25000" dirty="0" smtClean="0">
                <a:solidFill>
                  <a:srgbClr val="009900"/>
                </a:solidFill>
                <a:sym typeface="Symbol"/>
              </a:rPr>
              <a:t>5,</a:t>
            </a:r>
            <a:r>
              <a:rPr lang="en-US" sz="2000" b="1" i="0" dirty="0" smtClean="0">
                <a:solidFill>
                  <a:srgbClr val="009900"/>
                </a:solidFill>
                <a:sym typeface="Symbol"/>
              </a:rPr>
              <a:t> </a:t>
            </a:r>
            <a:r>
              <a:rPr lang="en-US" sz="2000" i="0" dirty="0" smtClean="0">
                <a:solidFill>
                  <a:srgbClr val="009900"/>
                </a:solidFill>
                <a:sym typeface="Symbol"/>
              </a:rPr>
              <a:t>}</a:t>
            </a:r>
            <a:r>
              <a:rPr lang="en-US" sz="2000" i="0" dirty="0" smtClean="0">
                <a:solidFill>
                  <a:srgbClr val="009900"/>
                </a:solidFill>
              </a:rPr>
              <a:t>    </a:t>
            </a:r>
            <a:endParaRPr lang="en-US" sz="2000" i="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p"/>
      <p:bldP spid="4103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24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08609B-4E7E-4DC6-A536-DD3725CD97C7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851025" y="112713"/>
            <a:ext cx="6010275" cy="646112"/>
          </a:xfrm>
          <a:noFill/>
        </p:spPr>
        <p:txBody>
          <a:bodyPr lIns="90488" tIns="44450" rIns="90488" bIns="44450"/>
          <a:lstStyle/>
          <a:p>
            <a:pPr algn="ctr"/>
            <a:r>
              <a:rPr lang="en-US" sz="3200" smtClean="0">
                <a:latin typeface="Arial" charset="0"/>
                <a:cs typeface="Arial" charset="0"/>
              </a:rPr>
              <a:t>Structural Equation Models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002" y="3063875"/>
            <a:ext cx="8633199" cy="1463301"/>
          </a:xfrm>
          <a:noFill/>
        </p:spPr>
        <p:txBody>
          <a:bodyPr lIns="90488" tIns="44450" rIns="90488" bIns="44450"/>
          <a:lstStyle/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Structural Equations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		F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or each variable X 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 </a:t>
            </a:r>
            <a:r>
              <a:rPr lang="en-US" sz="1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V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, an </a:t>
            </a:r>
            <a:r>
              <a:rPr lang="en-US" sz="1800" i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assignment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equation: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			X := </a:t>
            </a:r>
            <a:r>
              <a:rPr lang="en-US" sz="1800" i="1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f</a:t>
            </a:r>
            <a:r>
              <a:rPr lang="en-US" sz="1800" i="1" baseline="-250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(immediate-causes(X), </a:t>
            </a:r>
            <a:r>
              <a:rPr lang="en-US" sz="1800" dirty="0" err="1" smtClean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e</a:t>
            </a:r>
            <a:r>
              <a:rPr lang="en-US" sz="1800" baseline="-250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X</a:t>
            </a:r>
            <a:r>
              <a:rPr lang="en-US" sz="18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endParaRPr lang="en-US" sz="2400" i="1" dirty="0" smtClean="0">
              <a:solidFill>
                <a:srgbClr val="00AE00"/>
              </a:solidFill>
            </a:endParaRPr>
          </a:p>
        </p:txBody>
      </p:sp>
      <p:graphicFrame>
        <p:nvGraphicFramePr>
          <p:cNvPr id="5122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4443413" y="1187450"/>
          <a:ext cx="3330575" cy="123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9" name="Picture" r:id="rId4" imgW="2914650" imgH="1085850" progId="Word.Picture.8">
                  <p:embed/>
                </p:oleObj>
              </mc:Choice>
              <mc:Fallback>
                <p:oleObj name="Picture" r:id="rId4" imgW="2914650" imgH="1085850" progId="Word.Picture.8">
                  <p:embed/>
                  <p:pic>
                    <p:nvPicPr>
                      <p:cNvPr id="0" name="Picture 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3413" y="1187450"/>
                        <a:ext cx="3330575" cy="1233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1814513" y="1428750"/>
            <a:ext cx="2143125" cy="460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>
                <a:solidFill>
                  <a:srgbClr val="FF0000"/>
                </a:solidFill>
              </a:rPr>
              <a:t>Causal Graph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61365" y="4930588"/>
            <a:ext cx="8633199" cy="905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Monotype Sorts" charset="0"/>
              <a:buChar char="z"/>
              <a:tabLst/>
              <a:defRPr/>
            </a:pPr>
            <a:r>
              <a:rPr kumimoji="1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Exogenous Distribution</a:t>
            </a: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  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Joint distribution over the exogenous </a:t>
            </a:r>
            <a:r>
              <a:rPr kumimoji="1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vars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: P(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Symbol" pitchFamily="18" charset="2"/>
                <a:ea typeface="+mn-ea"/>
                <a:cs typeface="Arial" charset="0"/>
              </a:rPr>
              <a:t>e</a:t>
            </a:r>
            <a:r>
              <a:rPr kumimoji="1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E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)</a:t>
            </a:r>
            <a:endParaRPr kumimoji="1" lang="en-US" sz="2400" b="0" i="1" u="none" strike="noStrike" kern="0" cap="none" spc="0" normalizeH="0" baseline="0" noProof="0" dirty="0" smtClean="0">
              <a:ln>
                <a:noFill/>
              </a:ln>
              <a:solidFill>
                <a:srgbClr val="00AE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2" charset="2"/>
              <a:buNone/>
              <a:tabLst/>
              <a:defRPr/>
            </a:pPr>
            <a:endParaRPr kumimoji="1" lang="en-US" sz="2400" b="0" i="1" u="none" strike="noStrike" kern="0" cap="none" spc="0" normalizeH="0" baseline="0" noProof="0" dirty="0" smtClean="0">
              <a:ln>
                <a:noFill/>
              </a:ln>
              <a:solidFill>
                <a:srgbClr val="00AE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3537BA-2ECC-4DC8-9AF2-9B55E9F1ABEB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938" y="3333750"/>
            <a:ext cx="4348162" cy="1717675"/>
          </a:xfrm>
          <a:noFill/>
        </p:spPr>
        <p:txBody>
          <a:bodyPr lIns="90488" tIns="44450" rIns="90488" bIns="44450"/>
          <a:lstStyle/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FF0000"/>
                </a:solidFill>
              </a:rPr>
              <a:t>Equations: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FF0000"/>
                </a:solidFill>
              </a:rPr>
              <a:t>     </a:t>
            </a:r>
            <a:r>
              <a:rPr lang="en-US" sz="1800" smtClean="0">
                <a:solidFill>
                  <a:srgbClr val="FF0000"/>
                </a:solidFill>
                <a:latin typeface="Arial" charset="0"/>
                <a:cs typeface="Arial" charset="0"/>
              </a:rPr>
              <a:t>Education := 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</a:t>
            </a:r>
            <a:r>
              <a:rPr lang="en-US" sz="1800" baseline="-25000" smtClean="0">
                <a:solidFill>
                  <a:srgbClr val="FF0000"/>
                </a:solidFill>
              </a:rPr>
              <a:t>Education</a:t>
            </a:r>
            <a:endParaRPr lang="en-US" sz="180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FF0000"/>
                </a:solidFill>
              </a:rPr>
              <a:t>     Income :=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</a:t>
            </a:r>
            <a:r>
              <a:rPr lang="en-US" sz="1800" baseline="-25000" smtClean="0">
                <a:solidFill>
                  <a:srgbClr val="FF0000"/>
                </a:solidFill>
                <a:latin typeface="Symbol" pitchFamily="18" charset="2"/>
              </a:rPr>
              <a:t>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</a:t>
            </a:r>
            <a:r>
              <a:rPr lang="en-US" sz="1800" smtClean="0">
                <a:solidFill>
                  <a:srgbClr val="FF0000"/>
                </a:solidFill>
              </a:rPr>
              <a:t>Education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</a:t>
            </a:r>
            <a:r>
              <a:rPr lang="en-US" sz="1800" baseline="-25000" smtClean="0">
                <a:solidFill>
                  <a:srgbClr val="FF0000"/>
                </a:solidFill>
              </a:rPr>
              <a:t>income</a:t>
            </a:r>
          </a:p>
          <a:p>
            <a:pPr>
              <a:buFont typeface="Wingdings" pitchFamily="2" charset="2"/>
              <a:buNone/>
            </a:pPr>
            <a:r>
              <a:rPr lang="en-US" sz="1800" smtClean="0">
                <a:solidFill>
                  <a:srgbClr val="FF0000"/>
                </a:solidFill>
              </a:rPr>
              <a:t>     Longevity :=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</a:t>
            </a:r>
            <a:r>
              <a:rPr lang="en-US" sz="1800" baseline="-25000" smtClean="0">
                <a:solidFill>
                  <a:srgbClr val="FF0000"/>
                </a:solidFill>
                <a:latin typeface="Symbol" pitchFamily="18" charset="2"/>
              </a:rPr>
              <a:t>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</a:t>
            </a:r>
            <a:r>
              <a:rPr lang="en-US" sz="1800" smtClean="0">
                <a:solidFill>
                  <a:srgbClr val="FF0000"/>
                </a:solidFill>
              </a:rPr>
              <a:t>Education</a:t>
            </a:r>
            <a:r>
              <a:rPr lang="en-US" sz="1800" smtClean="0">
                <a:solidFill>
                  <a:srgbClr val="FF0000"/>
                </a:solidFill>
                <a:latin typeface="Symbol" pitchFamily="18" charset="2"/>
              </a:rPr>
              <a:t></a:t>
            </a:r>
            <a:r>
              <a:rPr lang="en-US" sz="1800" baseline="-25000" smtClean="0">
                <a:solidFill>
                  <a:srgbClr val="FF0000"/>
                </a:solidFill>
              </a:rPr>
              <a:t>Longevity</a:t>
            </a:r>
          </a:p>
          <a:p>
            <a:pPr>
              <a:buFont typeface="Wingdings" pitchFamily="2" charset="2"/>
              <a:buNone/>
            </a:pPr>
            <a:endParaRPr lang="en-US" sz="2000" smtClean="0">
              <a:solidFill>
                <a:srgbClr val="00AE00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31763" y="1136650"/>
            <a:ext cx="4321175" cy="1462088"/>
            <a:chOff x="288" y="1344"/>
            <a:chExt cx="2722" cy="921"/>
          </a:xfrm>
        </p:grpSpPr>
        <p:graphicFrame>
          <p:nvGraphicFramePr>
            <p:cNvPr id="6147" name="Object 3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912" y="1488"/>
            <a:ext cx="2098" cy="7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0948" name="Picture" r:id="rId4" imgW="2914650" imgH="1085850" progId="Word.Picture.8">
                    <p:embed/>
                  </p:oleObj>
                </mc:Choice>
                <mc:Fallback>
                  <p:oleObj name="Picture" r:id="rId4" imgW="2914650" imgH="1085850" progId="Word.Picture.8">
                    <p:embed/>
                    <p:pic>
                      <p:nvPicPr>
                        <p:cNvPr id="0" name="Picture 2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2" y="1488"/>
                          <a:ext cx="2098" cy="77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9" name="Rectangle 7"/>
            <p:cNvSpPr>
              <a:spLocks noChangeArrowheads="1"/>
            </p:cNvSpPr>
            <p:nvPr/>
          </p:nvSpPr>
          <p:spPr bwMode="auto">
            <a:xfrm>
              <a:off x="288" y="1344"/>
              <a:ext cx="1152" cy="2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0">
                  <a:solidFill>
                    <a:srgbClr val="FF0000"/>
                  </a:solidFill>
                </a:rPr>
                <a:t>Causal Graph</a:t>
              </a:r>
              <a:endParaRPr lang="en-US" sz="200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429125" y="869950"/>
            <a:ext cx="4071938" cy="2251075"/>
            <a:chOff x="4428416" y="869250"/>
            <a:chExt cx="4072649" cy="2252127"/>
          </a:xfrm>
        </p:grpSpPr>
        <p:sp>
          <p:nvSpPr>
            <p:cNvPr id="6156" name="Line 6"/>
            <p:cNvSpPr>
              <a:spLocks noChangeShapeType="1"/>
            </p:cNvSpPr>
            <p:nvPr/>
          </p:nvSpPr>
          <p:spPr bwMode="auto">
            <a:xfrm flipH="1" flipV="1">
              <a:off x="4428416" y="2017725"/>
              <a:ext cx="1035312" cy="0"/>
            </a:xfrm>
            <a:prstGeom prst="line">
              <a:avLst/>
            </a:prstGeom>
            <a:noFill/>
            <a:ln w="50800">
              <a:solidFill>
                <a:schemeClr val="bg2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4625136" y="869250"/>
              <a:ext cx="3875929" cy="2252127"/>
              <a:chOff x="84" y="2407"/>
              <a:chExt cx="2928" cy="1672"/>
            </a:xfrm>
          </p:grpSpPr>
          <p:graphicFrame>
            <p:nvGraphicFramePr>
              <p:cNvPr id="6146" name="Object 2">
                <a:hlinkClick r:id="" action="ppaction://ole?verb=0"/>
              </p:cNvPr>
              <p:cNvGraphicFramePr>
                <a:graphicFrameLocks/>
              </p:cNvGraphicFramePr>
              <p:nvPr/>
            </p:nvGraphicFramePr>
            <p:xfrm>
              <a:off x="723" y="2407"/>
              <a:ext cx="2289" cy="16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49" name="Picture" r:id="rId6" imgW="3873500" imgH="2857500" progId="Word.Picture.8">
                      <p:embed/>
                    </p:oleObj>
                  </mc:Choice>
                  <mc:Fallback>
                    <p:oleObj name="Picture" r:id="rId6" imgW="3873500" imgH="2857500" progId="Word.Picture.8">
                      <p:embed/>
                      <p:pic>
                        <p:nvPicPr>
                          <p:cNvPr id="0" name="Picture 29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3" y="2407"/>
                            <a:ext cx="2289" cy="167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58" name="Rectangle 9"/>
              <p:cNvSpPr>
                <a:spLocks noChangeArrowheads="1"/>
              </p:cNvSpPr>
              <p:nvPr/>
            </p:nvSpPr>
            <p:spPr bwMode="auto">
              <a:xfrm>
                <a:off x="84" y="2589"/>
                <a:ext cx="1428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000" i="0">
                    <a:solidFill>
                      <a:srgbClr val="FF0000"/>
                    </a:solidFill>
                  </a:rPr>
                  <a:t>Path diagram</a:t>
                </a:r>
                <a:endParaRPr lang="en-US" sz="200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631825" y="0"/>
            <a:ext cx="7699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 eaLnBrk="0" hangingPunct="0">
              <a:defRPr/>
            </a:pPr>
            <a:r>
              <a:rPr kumimoji="1" lang="en-US" sz="3200" i="0" kern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Linear Structural Equation Models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919663" y="4906963"/>
            <a:ext cx="3738562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AE00"/>
                </a:solidFill>
                <a:latin typeface="+mn-lt"/>
              </a:rPr>
              <a:t>E.g.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>
                <a:solidFill>
                  <a:srgbClr val="00AE00"/>
                </a:solidFill>
                <a:latin typeface="+mn-lt"/>
              </a:rPr>
              <a:t>  (</a:t>
            </a:r>
            <a:r>
              <a:rPr kumimoji="1" lang="en-US" sz="1800" i="0" kern="0" dirty="0">
                <a:solidFill>
                  <a:srgbClr val="00AE00"/>
                </a:solidFill>
                <a:latin typeface="Symbol" pitchFamily="18" charset="2"/>
              </a:rPr>
              <a:t></a:t>
            </a:r>
            <a:r>
              <a:rPr kumimoji="1" lang="en-US" sz="1800" i="0" kern="0" baseline="-25000" dirty="0" err="1">
                <a:solidFill>
                  <a:srgbClr val="00AE00"/>
                </a:solidFill>
                <a:latin typeface="+mn-lt"/>
              </a:rPr>
              <a:t>ed</a:t>
            </a:r>
            <a:r>
              <a:rPr kumimoji="1" lang="en-US" sz="1800" i="0" kern="0" dirty="0">
                <a:solidFill>
                  <a:srgbClr val="00AE00"/>
                </a:solidFill>
                <a:latin typeface="+mn-lt"/>
              </a:rPr>
              <a:t>, </a:t>
            </a:r>
            <a:r>
              <a:rPr kumimoji="1" lang="en-US" sz="1800" i="0" kern="0" dirty="0">
                <a:solidFill>
                  <a:srgbClr val="00AE00"/>
                </a:solidFill>
                <a:latin typeface="Symbol" pitchFamily="18" charset="2"/>
              </a:rPr>
              <a:t></a:t>
            </a:r>
            <a:r>
              <a:rPr kumimoji="1" lang="en-US" sz="1800" i="0" kern="0" baseline="-25000" dirty="0" err="1">
                <a:solidFill>
                  <a:srgbClr val="00AE00"/>
                </a:solidFill>
                <a:latin typeface="+mn-lt"/>
              </a:rPr>
              <a:t>Income</a:t>
            </a:r>
            <a:r>
              <a:rPr kumimoji="1" lang="en-US" sz="1800" i="0" kern="0" dirty="0" err="1">
                <a:solidFill>
                  <a:srgbClr val="00AE00"/>
                </a:solidFill>
                <a:latin typeface="+mn-lt"/>
              </a:rPr>
              <a:t>,</a:t>
            </a:r>
            <a:r>
              <a:rPr kumimoji="1" lang="en-US" sz="1800" i="0" kern="0" dirty="0" err="1">
                <a:solidFill>
                  <a:srgbClr val="00AE00"/>
                </a:solidFill>
                <a:latin typeface="Symbol" pitchFamily="18" charset="2"/>
              </a:rPr>
              <a:t></a:t>
            </a:r>
            <a:r>
              <a:rPr kumimoji="1" lang="en-US" sz="1800" i="0" kern="0" baseline="-25000" dirty="0" err="1">
                <a:solidFill>
                  <a:srgbClr val="00AE00"/>
                </a:solidFill>
                <a:latin typeface="+mn-lt"/>
              </a:rPr>
              <a:t>Income</a:t>
            </a:r>
            <a:r>
              <a:rPr kumimoji="1" lang="en-US" sz="1800" i="0" kern="0" baseline="-25000" dirty="0">
                <a:solidFill>
                  <a:srgbClr val="00AE00"/>
                </a:solidFill>
                <a:latin typeface="+mn-lt"/>
              </a:rPr>
              <a:t>  </a:t>
            </a:r>
            <a:r>
              <a:rPr kumimoji="1" lang="en-US" sz="1800" i="0" kern="0" dirty="0">
                <a:solidFill>
                  <a:srgbClr val="00AE00"/>
                </a:solidFill>
                <a:latin typeface="+mn-lt"/>
              </a:rPr>
              <a:t>)  ~N(0,</a:t>
            </a:r>
            <a:r>
              <a:rPr kumimoji="1" lang="en-US" sz="1800" i="0" kern="0" dirty="0">
                <a:solidFill>
                  <a:srgbClr val="00AE00"/>
                </a:solidFill>
                <a:latin typeface="Symbol" pitchFamily="18" charset="2"/>
              </a:rPr>
              <a:t></a:t>
            </a:r>
            <a:r>
              <a:rPr kumimoji="1" lang="en-US" sz="1800" i="0" kern="0" baseline="30000" dirty="0">
                <a:solidFill>
                  <a:srgbClr val="00AE00"/>
                </a:solidFill>
                <a:latin typeface="+mn-lt"/>
              </a:rPr>
              <a:t>2</a:t>
            </a:r>
            <a:r>
              <a:rPr kumimoji="1" lang="en-US" sz="1800" i="0" kern="0" dirty="0">
                <a:solidFill>
                  <a:srgbClr val="00AE00"/>
                </a:solidFill>
                <a:latin typeface="+mn-lt"/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>
                <a:solidFill>
                  <a:srgbClr val="00AE00"/>
                </a:solidFill>
                <a:latin typeface="Symbol" pitchFamily="18" charset="2"/>
              </a:rPr>
              <a:t></a:t>
            </a:r>
            <a:r>
              <a:rPr kumimoji="1" lang="en-US" sz="1800" i="0" kern="0" baseline="30000" dirty="0">
                <a:solidFill>
                  <a:srgbClr val="00AE00"/>
                </a:solidFill>
                <a:latin typeface="+mn-lt"/>
              </a:rPr>
              <a:t>2</a:t>
            </a: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diagonal,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     - no variance is zero</a:t>
            </a:r>
            <a:endParaRPr kumimoji="1" lang="en-US" sz="1800" kern="0" dirty="0">
              <a:solidFill>
                <a:srgbClr val="00AE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933950" y="3375025"/>
            <a:ext cx="42100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 smtClean="0">
                <a:solidFill>
                  <a:srgbClr val="00AE00"/>
                </a:solidFill>
                <a:latin typeface="+mn-lt"/>
              </a:rPr>
              <a:t>Exogenous Distribution:</a:t>
            </a:r>
            <a:endParaRPr kumimoji="1" lang="en-US" sz="1800" i="0" kern="0" dirty="0">
              <a:solidFill>
                <a:srgbClr val="00AE00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 smtClean="0">
                <a:solidFill>
                  <a:srgbClr val="00AE00"/>
                </a:solidFill>
              </a:rPr>
              <a:t>   P</a:t>
            </a:r>
            <a:r>
              <a:rPr kumimoji="1" lang="en-US" sz="1800" i="0" kern="0" dirty="0">
                <a:solidFill>
                  <a:srgbClr val="00AE00"/>
                </a:solidFill>
              </a:rPr>
              <a:t>(</a:t>
            </a:r>
            <a:r>
              <a:rPr kumimoji="1" lang="en-US" sz="1800" i="0" kern="0" dirty="0">
                <a:solidFill>
                  <a:srgbClr val="00AE00"/>
                </a:solidFill>
                <a:latin typeface="Symbol" pitchFamily="18" charset="2"/>
              </a:rPr>
              <a:t></a:t>
            </a:r>
            <a:r>
              <a:rPr kumimoji="1" lang="en-US" sz="1800" i="0" kern="0" baseline="-25000" dirty="0" err="1">
                <a:solidFill>
                  <a:srgbClr val="00AE00"/>
                </a:solidFill>
              </a:rPr>
              <a:t>ed</a:t>
            </a:r>
            <a:r>
              <a:rPr kumimoji="1" lang="en-US" sz="1800" i="0" kern="0" dirty="0">
                <a:solidFill>
                  <a:srgbClr val="00AE00"/>
                </a:solidFill>
              </a:rPr>
              <a:t>, </a:t>
            </a:r>
            <a:r>
              <a:rPr kumimoji="1" lang="en-US" sz="1800" i="0" kern="0" dirty="0">
                <a:solidFill>
                  <a:srgbClr val="00AE00"/>
                </a:solidFill>
                <a:latin typeface="Symbol" pitchFamily="18" charset="2"/>
              </a:rPr>
              <a:t></a:t>
            </a:r>
            <a:r>
              <a:rPr kumimoji="1" lang="en-US" sz="1800" i="0" kern="0" baseline="-25000" dirty="0" err="1">
                <a:solidFill>
                  <a:srgbClr val="00AE00"/>
                </a:solidFill>
              </a:rPr>
              <a:t>Income</a:t>
            </a:r>
            <a:r>
              <a:rPr kumimoji="1" lang="en-US" sz="1800" i="0" kern="0" dirty="0" err="1">
                <a:solidFill>
                  <a:srgbClr val="00AE00"/>
                </a:solidFill>
              </a:rPr>
              <a:t>,</a:t>
            </a:r>
            <a:r>
              <a:rPr kumimoji="1" lang="en-US" sz="1800" i="0" kern="0" dirty="0" err="1">
                <a:solidFill>
                  <a:srgbClr val="00AE00"/>
                </a:solidFill>
                <a:latin typeface="Symbol" pitchFamily="18" charset="2"/>
              </a:rPr>
              <a:t></a:t>
            </a:r>
            <a:r>
              <a:rPr kumimoji="1" lang="en-US" sz="1800" i="0" kern="0" baseline="-25000" dirty="0" err="1">
                <a:solidFill>
                  <a:srgbClr val="00AE00"/>
                </a:solidFill>
              </a:rPr>
              <a:t>Income</a:t>
            </a:r>
            <a:r>
              <a:rPr kumimoji="1" lang="en-US" sz="1800" i="0" kern="0" baseline="-25000" dirty="0">
                <a:solidFill>
                  <a:srgbClr val="00AE00"/>
                </a:solidFill>
              </a:rPr>
              <a:t>  </a:t>
            </a:r>
            <a:r>
              <a:rPr kumimoji="1" lang="en-US" sz="1800" i="0" kern="0" dirty="0">
                <a:solidFill>
                  <a:srgbClr val="00AE00"/>
                </a:solidFill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  <a:sym typeface="Symbol"/>
              </a:rPr>
              <a:t></a:t>
            </a:r>
            <a:r>
              <a:rPr kumimoji="1" lang="en-US" sz="1600" i="0" kern="0" dirty="0" err="1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i≠j</a:t>
            </a: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1800" i="0" kern="0" dirty="0" err="1">
                <a:solidFill>
                  <a:srgbClr val="00AE00"/>
                </a:solidFill>
                <a:latin typeface="Symbol" pitchFamily="18" charset="2"/>
                <a:cs typeface="Arial" pitchFamily="34" charset="0"/>
              </a:rPr>
              <a:t>e</a:t>
            </a:r>
            <a:r>
              <a:rPr kumimoji="1" lang="en-US" sz="1800" i="0" kern="0" baseline="-25000" dirty="0" err="1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  <a:sym typeface="Symbol"/>
              </a:rPr>
              <a:t> </a:t>
            </a:r>
            <a:r>
              <a:rPr kumimoji="1" lang="en-US" sz="1800" i="0" kern="0" dirty="0" err="1">
                <a:solidFill>
                  <a:srgbClr val="00AE00"/>
                </a:solidFill>
                <a:latin typeface="Symbol" pitchFamily="18" charset="2"/>
                <a:cs typeface="Arial" pitchFamily="34" charset="0"/>
              </a:rPr>
              <a:t>e</a:t>
            </a:r>
            <a:r>
              <a:rPr kumimoji="1" lang="en-US" sz="1800" i="0" kern="0" baseline="-25000" dirty="0" err="1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kumimoji="1" lang="en-US" sz="16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kumimoji="1" lang="en-US" sz="1600" i="0" kern="0" dirty="0" err="1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pairwise</a:t>
            </a:r>
            <a:r>
              <a:rPr kumimoji="1" lang="en-US" sz="16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independence)</a:t>
            </a:r>
            <a:endParaRPr kumimoji="1" lang="en-US" sz="1800" i="0" kern="0" dirty="0">
              <a:solidFill>
                <a:srgbClr val="00AE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kumimoji="1" lang="en-US" sz="1600" i="0" kern="0" dirty="0">
                <a:solidFill>
                  <a:srgbClr val="00AE00"/>
                </a:solidFill>
                <a:latin typeface="Arial" pitchFamily="34" charset="0"/>
                <a:cs typeface="Arial" pitchFamily="34" charset="0"/>
              </a:rPr>
              <a:t>- no variance is zero</a:t>
            </a:r>
            <a:endParaRPr kumimoji="1" lang="en-US" sz="1800" i="0" kern="0" dirty="0">
              <a:solidFill>
                <a:srgbClr val="00AE00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2000" i="0" kern="0" dirty="0">
              <a:solidFill>
                <a:srgbClr val="00AE00"/>
              </a:solidFill>
              <a:latin typeface="+mn-lt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66713" y="4926013"/>
            <a:ext cx="3878262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i="0" kern="0" dirty="0">
                <a:solidFill>
                  <a:srgbClr val="FF0000"/>
                </a:solidFill>
                <a:latin typeface="+mn-lt"/>
              </a:rPr>
              <a:t>Structural Equation Model: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1800" i="0" kern="0" dirty="0">
              <a:solidFill>
                <a:srgbClr val="FF0000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1800" b="1" i="0" kern="0" dirty="0">
                <a:solidFill>
                  <a:srgbClr val="FF0000"/>
                </a:solidFill>
                <a:latin typeface="+mn-lt"/>
              </a:rPr>
              <a:t>	V</a:t>
            </a:r>
            <a:r>
              <a:rPr kumimoji="1" lang="en-US" sz="1800" i="0" kern="0" dirty="0">
                <a:solidFill>
                  <a:srgbClr val="FF0000"/>
                </a:solidFill>
                <a:latin typeface="+mn-lt"/>
              </a:rPr>
              <a:t> = B</a:t>
            </a:r>
            <a:r>
              <a:rPr kumimoji="1" lang="en-US" sz="1800" b="1" i="0" kern="0" dirty="0">
                <a:solidFill>
                  <a:srgbClr val="FF0000"/>
                </a:solidFill>
                <a:latin typeface="+mn-lt"/>
              </a:rPr>
              <a:t>V</a:t>
            </a:r>
            <a:r>
              <a:rPr kumimoji="1" lang="en-US" sz="1800" i="0" kern="0" dirty="0">
                <a:solidFill>
                  <a:srgbClr val="FF0000"/>
                </a:solidFill>
                <a:latin typeface="+mn-lt"/>
              </a:rPr>
              <a:t> + </a:t>
            </a:r>
            <a:r>
              <a:rPr kumimoji="1" lang="en-US" sz="1800" b="1" i="0" kern="0" dirty="0">
                <a:solidFill>
                  <a:srgbClr val="FF0000"/>
                </a:solidFill>
                <a:latin typeface="+mn-lt"/>
              </a:rPr>
              <a:t>E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kumimoji="1" lang="en-US" sz="1800" i="0" kern="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6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6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6339" grpId="0" autoUpdateAnimBg="0"/>
      <p:bldP spid="15" grpId="0" autoUpdateAnimBg="0"/>
      <p:bldP spid="16" grpId="0" autoUpdateAnimBg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27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6" y="1499814"/>
            <a:ext cx="7718238" cy="205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Interpret your causal graph with 3 measured variables with at least 2 parametric models: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+mj-lt"/>
              <a:buAutoNum type="alphaLcParenR"/>
            </a:pPr>
            <a:r>
              <a:rPr kumimoji="1" lang="en-US" sz="2000" i="0" dirty="0" err="1" smtClean="0">
                <a:solidFill>
                  <a:srgbClr val="000000"/>
                </a:solidFill>
              </a:rPr>
              <a:t>Bayes</a:t>
            </a:r>
            <a:r>
              <a:rPr kumimoji="1" lang="en-US" sz="2000" i="0" dirty="0" smtClean="0">
                <a:solidFill>
                  <a:srgbClr val="000000"/>
                </a:solidFill>
              </a:rPr>
              <a:t> Parametric Model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+mj-lt"/>
              <a:buAutoNum type="alphaL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SEM Parametric Model</a:t>
            </a:r>
            <a:br>
              <a:rPr kumimoji="1" lang="en-US" sz="2000" i="0" dirty="0" smtClean="0">
                <a:solidFill>
                  <a:srgbClr val="000000"/>
                </a:solidFill>
              </a:rPr>
            </a:br>
            <a:endParaRPr kumimoji="1" lang="en-US" sz="2000" i="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Interpret your other graph with a parametric model of your choice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28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Instantiated Models</a:t>
            </a: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0263" y="1133475"/>
            <a:ext cx="49434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29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6" y="1499814"/>
            <a:ext cx="7718238" cy="205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Instantiate at least one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Bayes</a:t>
            </a:r>
            <a:r>
              <a:rPr kumimoji="1" lang="en-US" sz="2000" i="0" dirty="0" smtClean="0">
                <a:solidFill>
                  <a:srgbClr val="000000"/>
                </a:solidFill>
              </a:rPr>
              <a:t> PM with a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Bayes</a:t>
            </a:r>
            <a:r>
              <a:rPr kumimoji="1" lang="en-US" sz="2000" i="0" dirty="0" smtClean="0">
                <a:solidFill>
                  <a:srgbClr val="000000"/>
                </a:solidFill>
              </a:rPr>
              <a:t> IM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Instantiate at least one SEM PM with a SEM IM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Instantiate at least one SEM PM with a Standardized SEM IM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Generate two data sets (N= 50, N=5,000) for each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4484" y="190500"/>
            <a:ext cx="88392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Tetrad IV: Complete Causal Modeling Tool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632" y="1041983"/>
            <a:ext cx="6841957" cy="581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93979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chemeClr val="accent3">
                    <a:lumMod val="75000"/>
                  </a:schemeClr>
                </a:solidFill>
              </a:rPr>
              <a:t>Motivation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Representing/Modeling Causal Systems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Causal Graphs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Standard Parametric Models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err="1">
                <a:solidFill>
                  <a:schemeClr val="accent3">
                    <a:lumMod val="75000"/>
                  </a:schemeClr>
                </a:solidFill>
              </a:rPr>
              <a:t>Bayes</a:t>
            </a: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 Nets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chemeClr val="accent3">
                    <a:lumMod val="75000"/>
                  </a:schemeClr>
                </a:solidFill>
              </a:rPr>
              <a:t>Structural Equation Models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Other Parametric Models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Generalized SEMs</a:t>
            </a:r>
          </a:p>
          <a:p>
            <a:pPr marL="1371600" lvl="2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Time Lag models</a:t>
            </a:r>
            <a:endParaRPr kumimoji="1" lang="en-US" sz="2000" i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132" y="263471"/>
            <a:ext cx="7772400" cy="627681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Generalized SEM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444" y="1343509"/>
            <a:ext cx="8178800" cy="239933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The Generalized SEM is a generalization of the linear SEM model.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Allows for arbitrary connection functions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Allows for arbitrary distributions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Simulation from cyclic models supported.</a:t>
            </a:r>
          </a:p>
        </p:txBody>
      </p:sp>
    </p:spTree>
    <p:extLst>
      <p:ext uri="{BB962C8B-B14F-4D97-AF65-F5344CB8AC3E}">
        <p14:creationId xmlns:p14="http://schemas.microsoft.com/office/powerpoint/2010/main" val="141597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215" y="156117"/>
            <a:ext cx="7772400" cy="691376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Hands On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12901"/>
            <a:ext cx="8042276" cy="43434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Create a DAG.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Parameterize it as a Generalized SEM.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Open the Generalized SEM and select Apply Templates from the Tools menu.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Apply the default template to variables, which will make them all linear functions.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For errors, select a non-Gaussian distribution, such as U(0, 1).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Save.</a:t>
            </a:r>
          </a:p>
        </p:txBody>
      </p:sp>
    </p:spTree>
    <p:extLst>
      <p:ext uri="{BB962C8B-B14F-4D97-AF65-F5344CB8AC3E}">
        <p14:creationId xmlns:p14="http://schemas.microsoft.com/office/powerpoint/2010/main" val="2827182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Time Series Simulation (Hands On)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Tetrad includes support for doing time series simulations.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First, one creates a time series graph.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Then one parameterizes the time series graph as a SEM.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Then one instantiates the SEM.</a:t>
            </a:r>
          </a:p>
          <a:p>
            <a:pPr marL="457200" indent="-457200">
              <a:lnSpc>
                <a:spcPct val="160000"/>
              </a:lnSpc>
              <a:buFont typeface="+mj-lt"/>
              <a:buAutoNum type="arabicParenR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Then one simulates data from the SEM Instantiated Model.</a:t>
            </a:r>
          </a:p>
        </p:txBody>
      </p:sp>
    </p:spTree>
    <p:extLst>
      <p:ext uri="{BB962C8B-B14F-4D97-AF65-F5344CB8AC3E}">
        <p14:creationId xmlns:p14="http://schemas.microsoft.com/office/powerpoint/2010/main" val="1515743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881" y="216976"/>
            <a:ext cx="7772400" cy="55019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Time Series Simulation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936" y="1134282"/>
            <a:ext cx="8178800" cy="4171950"/>
          </a:xfrm>
        </p:spPr>
        <p:txBody>
          <a:bodyPr>
            <a:noAutofit/>
          </a:bodyPr>
          <a:lstStyle/>
          <a:p>
            <a:pPr marL="457200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One can, e.g., calculate a vector auto-regression for it. (One can do this as well from time series data loaded in.)</a:t>
            </a:r>
          </a:p>
          <a:p>
            <a:pPr marL="4572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Attach a data manipulation box to the data.</a:t>
            </a:r>
          </a:p>
          <a:p>
            <a:pPr marL="4572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Select vector auto-regression.</a:t>
            </a:r>
          </a:p>
          <a:p>
            <a:pPr marL="457200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</a:rPr>
              <a:t>One can create staggered time series data </a:t>
            </a:r>
          </a:p>
          <a:p>
            <a:pPr marL="4572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Attach a data manipulation box.</a:t>
            </a:r>
          </a:p>
          <a:p>
            <a:pPr marL="4572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Select create time series data.</a:t>
            </a:r>
          </a:p>
          <a:p>
            <a:pPr marL="4572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Should give the time lag graph with some extra edges in the highest lag.</a:t>
            </a:r>
          </a:p>
        </p:txBody>
      </p:sp>
    </p:spTree>
    <p:extLst>
      <p:ext uri="{BB962C8B-B14F-4D97-AF65-F5344CB8AC3E}">
        <p14:creationId xmlns:p14="http://schemas.microsoft.com/office/powerpoint/2010/main" val="34725858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35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Estimation</a:t>
            </a:r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644" y="1322479"/>
            <a:ext cx="4415790" cy="458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36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31315" y="1499814"/>
            <a:ext cx="7749947" cy="220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Estimate one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Bayes</a:t>
            </a:r>
            <a:r>
              <a:rPr kumimoji="1" lang="en-US" sz="2000" i="0" dirty="0" smtClean="0">
                <a:solidFill>
                  <a:srgbClr val="000000"/>
                </a:solidFill>
              </a:rPr>
              <a:t> PM for which  you have an IM and data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Estimate one SEM PM for which  you have an IM and data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Import data from charity.txt, and build and estimate model two models to estimate on those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84" y="1127886"/>
            <a:ext cx="2858235" cy="972967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Hypothesis 1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EA1A4-E353-456E-A980-29FBCFCDF86D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8279" y="302084"/>
            <a:ext cx="5782983" cy="3000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527312" y="4022226"/>
            <a:ext cx="2858235" cy="97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Hypothesis 2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3" cstate="print"/>
          <a:srcRect t="7988"/>
          <a:stretch>
            <a:fillRect/>
          </a:stretch>
        </p:blipFill>
        <p:spPr bwMode="auto">
          <a:xfrm>
            <a:off x="3009797" y="3476231"/>
            <a:ext cx="5877620" cy="286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38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Updating</a:t>
            </a:r>
          </a:p>
        </p:txBody>
      </p:sp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8629" y="1233645"/>
            <a:ext cx="4905375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8EB1FA-E58E-4171-868B-A4BFA50C9E48}" type="slidenum">
              <a:rPr lang="en-US"/>
              <a:pPr/>
              <a:t>39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74625"/>
            <a:ext cx="7772400" cy="73660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Tetrad Demo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81891" y="1499813"/>
            <a:ext cx="8350512" cy="372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Pick one of your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Bayes</a:t>
            </a:r>
            <a:r>
              <a:rPr kumimoji="1" lang="en-US" sz="2000" i="0" dirty="0" smtClean="0">
                <a:solidFill>
                  <a:srgbClr val="000000"/>
                </a:solidFill>
              </a:rPr>
              <a:t> IMs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Find a variable X to update conditional on Y such that:</a:t>
            </a:r>
            <a:br>
              <a:rPr kumimoji="1" lang="en-US" sz="2000" i="0" dirty="0" smtClean="0">
                <a:solidFill>
                  <a:srgbClr val="000000"/>
                </a:solidFill>
              </a:rPr>
            </a:br>
            <a:r>
              <a:rPr kumimoji="1" lang="en-US" sz="2000" i="0" dirty="0" smtClean="0">
                <a:solidFill>
                  <a:srgbClr val="000000"/>
                </a:solidFill>
              </a:rPr>
              <a:t>The marginal on X changes when Y is passively observed = y, but does not change when Y is manipulated = y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Find a variable Z to update conditional on W such that:</a:t>
            </a:r>
            <a:br>
              <a:rPr kumimoji="1" lang="en-US" sz="2000" i="0" dirty="0" smtClean="0">
                <a:solidFill>
                  <a:srgbClr val="000000"/>
                </a:solidFill>
              </a:rPr>
            </a:br>
            <a:r>
              <a:rPr kumimoji="1" lang="en-US" sz="2000" i="0" dirty="0" smtClean="0">
                <a:solidFill>
                  <a:srgbClr val="000000"/>
                </a:solidFill>
              </a:rPr>
              <a:t>The marginal on  Z changes when W is passively observed = w, and changes in exactly the same way when  W is manipulated = 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Tetrad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rgbClr val="000000"/>
                </a:solidFill>
              </a:rPr>
              <a:t>Main website: </a:t>
            </a:r>
            <a:r>
              <a:rPr kumimoji="1" lang="en-US" sz="2000" i="0" dirty="0">
                <a:solidFill>
                  <a:srgbClr val="000000"/>
                </a:solidFill>
                <a:hlinkClick r:id="rId2"/>
              </a:rPr>
              <a:t>http://www.phil.cmu.edu/projects/tetrad</a:t>
            </a:r>
            <a:r>
              <a:rPr kumimoji="1" lang="en-US" sz="2000" i="0" dirty="0" smtClean="0">
                <a:solidFill>
                  <a:srgbClr val="000000"/>
                </a:solidFill>
                <a:hlinkClick r:id="rId2"/>
              </a:rPr>
              <a:t>/</a:t>
            </a:r>
            <a:r>
              <a:rPr kumimoji="1" lang="en-US" sz="2000" i="0" dirty="0" smtClean="0">
                <a:solidFill>
                  <a:srgbClr val="000000"/>
                </a:solidFill>
              </a:rPr>
              <a:t>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rgbClr val="000000"/>
                </a:solidFill>
              </a:rPr>
              <a:t>Download site: </a:t>
            </a:r>
            <a:r>
              <a:rPr kumimoji="1" lang="en-US" sz="2000" i="0" dirty="0">
                <a:solidFill>
                  <a:srgbClr val="000000"/>
                </a:solidFill>
                <a:hlinkClick r:id="rId3"/>
              </a:rPr>
              <a:t>http://www.phil.cmu.edu/projects/tetrad_download</a:t>
            </a:r>
            <a:r>
              <a:rPr kumimoji="1" lang="en-US" sz="2000" i="0" dirty="0" smtClean="0">
                <a:solidFill>
                  <a:srgbClr val="000000"/>
                </a:solidFill>
                <a:hlinkClick r:id="rId3"/>
              </a:rPr>
              <a:t>/</a:t>
            </a:r>
            <a:r>
              <a:rPr kumimoji="1" lang="en-US" sz="2000" i="0" dirty="0" smtClean="0">
                <a:solidFill>
                  <a:srgbClr val="000000"/>
                </a:solidFill>
              </a:rPr>
              <a:t>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>
                <a:solidFill>
                  <a:srgbClr val="000000"/>
                </a:solidFill>
              </a:rPr>
              <a:t>Data </a:t>
            </a:r>
            <a:r>
              <a:rPr kumimoji="1" lang="en-US" sz="2000" i="0" dirty="0" smtClean="0">
                <a:solidFill>
                  <a:srgbClr val="000000"/>
                </a:solidFill>
              </a:rPr>
              <a:t>files: </a:t>
            </a:r>
            <a:br>
              <a:rPr kumimoji="1" lang="en-US" sz="2000" i="0" dirty="0" smtClean="0">
                <a:solidFill>
                  <a:srgbClr val="000000"/>
                </a:solidFill>
              </a:rPr>
            </a:br>
            <a:r>
              <a:rPr kumimoji="1" lang="en-US" sz="2000" i="0" dirty="0">
                <a:solidFill>
                  <a:srgbClr val="000000"/>
                </a:solidFill>
                <a:hlinkClick r:id="rId4"/>
              </a:rPr>
              <a:t>www.phil.cmu.edu/projects/tetrad_download/download/workshop/Data/</a:t>
            </a:r>
            <a:r>
              <a:rPr kumimoji="1" lang="en-US" sz="2000" i="0" dirty="0">
                <a:solidFill>
                  <a:srgbClr val="000000"/>
                </a:solidFill>
              </a:rPr>
              <a:t>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</a:pPr>
            <a:endParaRPr kumimoji="1" lang="en-US" sz="2000" i="0" dirty="0" smtClean="0">
              <a:solidFill>
                <a:srgbClr val="000000"/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Topic Outline</a:t>
            </a:r>
            <a:endParaRPr lang="en-US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87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Motivation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Representing/Modeling Causal Systems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Estimation and Updating</a:t>
            </a:r>
            <a:endParaRPr kumimoji="1" lang="en-US" sz="200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Model Search</a:t>
            </a:r>
            <a:endParaRPr kumimoji="1" lang="en-US" sz="1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Linear Latent Variable Models</a:t>
            </a:r>
            <a:endParaRPr kumimoji="1" lang="en-US" sz="1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 smtClean="0">
                <a:solidFill>
                  <a:srgbClr val="000000"/>
                </a:solidFill>
              </a:rPr>
              <a:t>Case Study: </a:t>
            </a:r>
            <a:r>
              <a:rPr kumimoji="1" lang="en-US" sz="2000" i="0" dirty="0" err="1" smtClean="0">
                <a:solidFill>
                  <a:srgbClr val="000000"/>
                </a:solidFill>
              </a:rPr>
              <a:t>fMRI</a:t>
            </a:r>
            <a:endParaRPr kumimoji="1" lang="en-US" sz="2000" i="0" dirty="0" smtClean="0">
              <a:solidFill>
                <a:srgbClr val="000000"/>
              </a:solidFill>
            </a:endParaRPr>
          </a:p>
        </p:txBody>
      </p:sp>
      <p:sp>
        <p:nvSpPr>
          <p:cNvPr id="29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EE61E5-EF4E-4B92-A5D7-C5EA66DAB99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190500"/>
            <a:ext cx="7772400" cy="655638"/>
          </a:xfrm>
        </p:spPr>
        <p:txBody>
          <a:bodyPr/>
          <a:lstStyle/>
          <a:p>
            <a:pPr algn="ctr"/>
            <a:r>
              <a:rPr lang="en-US" sz="3200" b="1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200" b="1" smtClean="0">
                <a:solidFill>
                  <a:srgbClr val="00AE00"/>
                </a:solidFill>
                <a:latin typeface="Arial" charset="0"/>
                <a:cs typeface="Arial" charset="0"/>
              </a:rPr>
              <a:t>Statistical</a:t>
            </a:r>
            <a:r>
              <a:rPr lang="en-US" sz="32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sz="32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Causal</a:t>
            </a:r>
            <a:r>
              <a:rPr lang="en-US" sz="3200" b="1" smtClean="0">
                <a:solidFill>
                  <a:schemeClr val="tx1"/>
                </a:solidFill>
                <a:latin typeface="Arial" charset="0"/>
                <a:cs typeface="Arial" charset="0"/>
              </a:rPr>
              <a:t> Models: Goals</a:t>
            </a:r>
            <a:endParaRPr lang="en-US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60350" y="1392238"/>
            <a:ext cx="8591550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/>
              <a:t>Policy, Law, and Science: How ca</a:t>
            </a:r>
            <a:r>
              <a:rPr kumimoji="1" lang="en-US" sz="2000" i="0" dirty="0">
                <a:solidFill>
                  <a:srgbClr val="000000"/>
                </a:solidFill>
              </a:rPr>
              <a:t>n we use data to answer 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Arial Black" pitchFamily="34" charset="0"/>
              <a:buAutoNum type="alphaLcParenR"/>
            </a:pPr>
            <a:r>
              <a:rPr kumimoji="1" lang="en-US" sz="2000" dirty="0">
                <a:solidFill>
                  <a:srgbClr val="000000"/>
                </a:solidFill>
              </a:rPr>
              <a:t>subjunctive </a:t>
            </a:r>
            <a:r>
              <a:rPr kumimoji="1" lang="en-US" sz="2000" i="0" dirty="0">
                <a:solidFill>
                  <a:srgbClr val="000000"/>
                </a:solidFill>
              </a:rPr>
              <a:t>questions (effects of future policy interventions), or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Arial Black" pitchFamily="34" charset="0"/>
              <a:buAutoNum type="alphaLcParenR"/>
            </a:pPr>
            <a:r>
              <a:rPr kumimoji="1" lang="en-US" sz="2000" dirty="0">
                <a:solidFill>
                  <a:srgbClr val="000000"/>
                </a:solidFill>
              </a:rPr>
              <a:t>counterfactual</a:t>
            </a:r>
            <a:r>
              <a:rPr kumimoji="1" lang="en-US" sz="2000" i="0" dirty="0">
                <a:solidFill>
                  <a:srgbClr val="000000"/>
                </a:solidFill>
              </a:rPr>
              <a:t> questions (what would have happened had things been done differently (law)?</a:t>
            </a:r>
          </a:p>
          <a:p>
            <a:pPr marL="914400" lvl="1" indent="-457200">
              <a:lnSpc>
                <a:spcPct val="150000"/>
              </a:lnSpc>
              <a:spcBef>
                <a:spcPct val="20000"/>
              </a:spcBef>
              <a:buFont typeface="Arial Black" pitchFamily="34" charset="0"/>
              <a:buAutoNum type="alphaLcParenR"/>
            </a:pPr>
            <a:r>
              <a:rPr kumimoji="1" lang="en-US" sz="2000" dirty="0">
                <a:solidFill>
                  <a:srgbClr val="000000"/>
                </a:solidFill>
              </a:rPr>
              <a:t>scientific</a:t>
            </a:r>
            <a:r>
              <a:rPr kumimoji="1" lang="en-US" sz="2000" i="0" dirty="0">
                <a:solidFill>
                  <a:srgbClr val="000000"/>
                </a:solidFill>
              </a:rPr>
              <a:t> questions (what mechanisms run the world)</a:t>
            </a:r>
            <a:br>
              <a:rPr kumimoji="1" lang="en-US" sz="2000" i="0" dirty="0">
                <a:solidFill>
                  <a:srgbClr val="000000"/>
                </a:solidFill>
              </a:rPr>
            </a:br>
            <a:endParaRPr kumimoji="1" lang="en-US" sz="2000" i="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Monotype Sorts" charset="0"/>
              <a:buAutoNum type="arabicParenR"/>
            </a:pPr>
            <a:r>
              <a:rPr kumimoji="1" lang="en-US" sz="2000" i="0" dirty="0"/>
              <a:t>Rumsfeld Problem: Do we know what we </a:t>
            </a:r>
            <a:r>
              <a:rPr kumimoji="1" lang="en-US" sz="2000" i="0" dirty="0" smtClean="0"/>
              <a:t>do and don’t </a:t>
            </a:r>
            <a:r>
              <a:rPr kumimoji="1" lang="en-US" sz="2000" i="0" dirty="0"/>
              <a:t>know:  Can we tell when there is or is not enough information in the </a:t>
            </a:r>
            <a:r>
              <a:rPr kumimoji="1" lang="en-US" sz="2000" i="0" dirty="0">
                <a:solidFill>
                  <a:srgbClr val="00AE00"/>
                </a:solidFill>
              </a:rPr>
              <a:t>data</a:t>
            </a:r>
            <a:r>
              <a:rPr kumimoji="1" lang="en-US" sz="2000" i="0" dirty="0"/>
              <a:t> to answer </a:t>
            </a:r>
            <a:r>
              <a:rPr kumimoji="1" lang="en-US" sz="2000" i="0" dirty="0">
                <a:solidFill>
                  <a:srgbClr val="FF0000"/>
                </a:solidFill>
              </a:rPr>
              <a:t>causal</a:t>
            </a:r>
            <a:r>
              <a:rPr kumimoji="1" lang="en-US" sz="2000" i="0" dirty="0"/>
              <a:t> questions?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Clr>
                <a:schemeClr val="accent2"/>
              </a:buClr>
              <a:buFont typeface="Monotype Sorts" charset="0"/>
              <a:buAutoNum type="arabicParenR"/>
            </a:pPr>
            <a:endParaRPr kumimoji="1" lang="en-US" i="0" dirty="0">
              <a:solidFill>
                <a:srgbClr val="000000"/>
              </a:solidFill>
            </a:endParaRP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32623D-7F5B-456A-B040-01B76919AA6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8065" y="116377"/>
            <a:ext cx="9035935" cy="536431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Causal</a:t>
            </a:r>
            <a:r>
              <a:rPr lang="en-US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Inference Requires More than </a:t>
            </a:r>
            <a:r>
              <a:rPr lang="en-US" sz="2400" b="1" dirty="0" smtClean="0">
                <a:solidFill>
                  <a:srgbClr val="00AE00"/>
                </a:solidFill>
                <a:latin typeface="Arial" charset="0"/>
                <a:cs typeface="Arial" charset="0"/>
              </a:rPr>
              <a:t>Probability</a:t>
            </a:r>
            <a:endParaRPr lang="en-US" b="1" dirty="0" smtClean="0">
              <a:solidFill>
                <a:srgbClr val="00AE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24125" y="1882775"/>
            <a:ext cx="76517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300163" y="3132138"/>
            <a:ext cx="64674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In general: P(</a:t>
            </a:r>
            <a:r>
              <a:rPr kumimoji="1" lang="en-US" sz="2000" b="1" i="0" kern="0" dirty="0">
                <a:solidFill>
                  <a:srgbClr val="000000"/>
                </a:solidFill>
                <a:cs typeface="Arial" charset="0"/>
              </a:rPr>
              <a:t>Y=y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| X=x</a:t>
            </a:r>
            <a:r>
              <a:rPr kumimoji="1" lang="en-US" sz="2000" b="1" i="0" kern="0" dirty="0">
                <a:solidFill>
                  <a:srgbClr val="000000"/>
                </a:solidFill>
                <a:cs typeface="Arial" charset="0"/>
              </a:rPr>
              <a:t>, Z=z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)  ≠  P(</a:t>
            </a:r>
            <a:r>
              <a:rPr kumimoji="1" lang="en-US" sz="2000" b="1" i="0" kern="0" dirty="0">
                <a:solidFill>
                  <a:srgbClr val="000000"/>
                </a:solidFill>
                <a:cs typeface="Arial" charset="0"/>
              </a:rPr>
              <a:t>Y=y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| </a:t>
            </a:r>
            <a:r>
              <a:rPr kumimoji="1" lang="en-US" sz="2000" b="1" i="0" kern="0" dirty="0" err="1">
                <a:solidFill>
                  <a:srgbClr val="000000"/>
                </a:solidFill>
                <a:cs typeface="Arial" charset="0"/>
              </a:rPr>
              <a:t>X</a:t>
            </a:r>
            <a:r>
              <a:rPr kumimoji="1" lang="en-US" sz="2000" i="0" kern="0" baseline="-25000" dirty="0" err="1">
                <a:solidFill>
                  <a:srgbClr val="FF0000"/>
                </a:solidFill>
                <a:cs typeface="Arial" charset="0"/>
              </a:rPr>
              <a:t>set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=x, </a:t>
            </a:r>
            <a:r>
              <a:rPr kumimoji="1" lang="en-US" sz="2000" b="1" i="0" kern="0" dirty="0">
                <a:solidFill>
                  <a:srgbClr val="000000"/>
                </a:solidFill>
                <a:cs typeface="Arial" charset="0"/>
              </a:rPr>
              <a:t>Z=z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)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73" name="Rectangle 3"/>
          <p:cNvSpPr txBox="1">
            <a:spLocks noChangeArrowheads="1"/>
          </p:cNvSpPr>
          <p:nvPr/>
        </p:nvSpPr>
        <p:spPr bwMode="auto">
          <a:xfrm>
            <a:off x="944563" y="1017588"/>
            <a:ext cx="68770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r>
              <a:rPr kumimoji="1" lang="en-US" sz="2000" i="0" kern="0" dirty="0">
                <a:solidFill>
                  <a:srgbClr val="00AE00"/>
                </a:solidFill>
                <a:cs typeface="Arial" charset="0"/>
              </a:rPr>
              <a:t>Prediction from Observation 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≠ </a:t>
            </a:r>
            <a:r>
              <a:rPr kumimoji="1" lang="en-US" sz="2000" i="0" kern="0" dirty="0">
                <a:solidFill>
                  <a:srgbClr val="FF0000"/>
                </a:solidFill>
                <a:cs typeface="Arial" charset="0"/>
              </a:rPr>
              <a:t>Prediction from Intervention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AE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292100" y="1670050"/>
            <a:ext cx="8475663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P(</a:t>
            </a:r>
            <a:r>
              <a:rPr kumimoji="1" lang="en-US" sz="1800" b="1" i="0" kern="0" dirty="0">
                <a:solidFill>
                  <a:srgbClr val="000000"/>
                </a:solidFill>
                <a:cs typeface="Arial" charset="0"/>
              </a:rPr>
              <a:t>Lung Cancer 1960 = y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 | </a:t>
            </a:r>
            <a:r>
              <a:rPr kumimoji="1" lang="en-US" sz="1800" b="1" i="0" kern="0" dirty="0">
                <a:solidFill>
                  <a:srgbClr val="000000"/>
                </a:solidFill>
                <a:cs typeface="Arial" charset="0"/>
              </a:rPr>
              <a:t>Tar-stained fingers 1950  = no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) 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1946275" y="4046538"/>
            <a:ext cx="56229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r>
              <a:rPr kumimoji="1" lang="en-US" sz="2000" i="0" kern="0" dirty="0">
                <a:solidFill>
                  <a:srgbClr val="FF0000"/>
                </a:solidFill>
                <a:cs typeface="Arial" charset="0"/>
              </a:rPr>
              <a:t>Causal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Prediction vs. </a:t>
            </a:r>
            <a:r>
              <a:rPr kumimoji="1" lang="en-US" sz="2000" i="0" kern="0" dirty="0">
                <a:solidFill>
                  <a:srgbClr val="00AE00"/>
                </a:solidFill>
                <a:cs typeface="Arial" charset="0"/>
              </a:rPr>
              <a:t>Statistical</a:t>
            </a: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Prediction: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563563" y="4622800"/>
            <a:ext cx="3032125" cy="1339850"/>
            <a:chOff x="563311" y="4622454"/>
            <a:chExt cx="3032818" cy="1340356"/>
          </a:xfrm>
        </p:grpSpPr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>
              <a:off x="563311" y="4622454"/>
              <a:ext cx="3032818" cy="763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solidFill>
                    <a:srgbClr val="00AE00"/>
                  </a:solidFill>
                  <a:cs typeface="Arial" charset="0"/>
                </a:rPr>
                <a:t>Non-experimental data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solidFill>
                    <a:srgbClr val="00AE00"/>
                  </a:solidFill>
                  <a:cs typeface="Arial" charset="0"/>
                </a:rPr>
                <a:t>(observational study)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2000" i="0" kern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709394" y="5545140"/>
              <a:ext cx="2778760" cy="417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solidFill>
                    <a:srgbClr val="000000"/>
                  </a:solidFill>
                  <a:cs typeface="Arial" charset="0"/>
                </a:rPr>
                <a:t>Background Knowledge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2000" i="0" kern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</p:grp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3389313" y="4745038"/>
            <a:ext cx="2427287" cy="963612"/>
            <a:chOff x="3388659" y="4745398"/>
            <a:chExt cx="2428153" cy="963839"/>
          </a:xfrm>
        </p:grpSpPr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4203337" y="4745398"/>
              <a:ext cx="1613475" cy="417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solidFill>
                    <a:srgbClr val="00AE00"/>
                  </a:solidFill>
                  <a:cs typeface="Arial" charset="0"/>
                </a:rPr>
                <a:t>P(Y,X,Z)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2000" i="0" kern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  <p:cxnSp>
          <p:nvCxnSpPr>
            <p:cNvPr id="28699" name="Straight Arrow Connector 32"/>
            <p:cNvCxnSpPr>
              <a:cxnSpLocks noChangeShapeType="1"/>
            </p:cNvCxnSpPr>
            <p:nvPr/>
          </p:nvCxnSpPr>
          <p:spPr bwMode="auto">
            <a:xfrm flipV="1">
              <a:off x="3388659" y="4994622"/>
              <a:ext cx="968188" cy="15368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28700" name="Straight Arrow Connector 33"/>
            <p:cNvCxnSpPr>
              <a:cxnSpLocks noChangeShapeType="1"/>
            </p:cNvCxnSpPr>
            <p:nvPr/>
          </p:nvCxnSpPr>
          <p:spPr bwMode="auto">
            <a:xfrm flipV="1">
              <a:off x="3411711" y="5086830"/>
              <a:ext cx="968188" cy="622407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4" name="Group 52"/>
          <p:cNvGrpSpPr>
            <a:grpSpLocks/>
          </p:cNvGrpSpPr>
          <p:nvPr/>
        </p:nvGrpSpPr>
        <p:grpSpPr bwMode="auto">
          <a:xfrm>
            <a:off x="5624513" y="4699000"/>
            <a:ext cx="2927350" cy="473075"/>
            <a:chOff x="5624713" y="4699294"/>
            <a:chExt cx="2927615" cy="472061"/>
          </a:xfrm>
        </p:grpSpPr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6280409" y="4699294"/>
              <a:ext cx="2271919" cy="4720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cs typeface="Arial" charset="0"/>
                </a:rPr>
                <a:t>P(Y=y | X=x, Z=z)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2000" i="0" kern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  <p:cxnSp>
          <p:nvCxnSpPr>
            <p:cNvPr id="28697" name="Straight Arrow Connector 37"/>
            <p:cNvCxnSpPr>
              <a:cxnSpLocks noChangeShapeType="1"/>
            </p:cNvCxnSpPr>
            <p:nvPr/>
          </p:nvCxnSpPr>
          <p:spPr bwMode="auto">
            <a:xfrm flipV="1">
              <a:off x="5624713" y="4904509"/>
              <a:ext cx="776087" cy="13273"/>
            </a:xfrm>
            <a:prstGeom prst="straightConnector1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3381375" y="5086350"/>
            <a:ext cx="2797175" cy="846138"/>
            <a:chOff x="3380974" y="5086832"/>
            <a:chExt cx="2796988" cy="845242"/>
          </a:xfrm>
        </p:grpSpPr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3906402" y="5459500"/>
              <a:ext cx="2271560" cy="472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solidFill>
                    <a:srgbClr val="FF0000"/>
                  </a:solidFill>
                  <a:cs typeface="Arial" charset="0"/>
                </a:rPr>
                <a:t>Causal Structure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2000" i="0" kern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  <p:grpSp>
          <p:nvGrpSpPr>
            <p:cNvPr id="28693" name="Group 49"/>
            <p:cNvGrpSpPr>
              <a:grpSpLocks/>
            </p:cNvGrpSpPr>
            <p:nvPr/>
          </p:nvGrpSpPr>
          <p:grpSpPr bwMode="auto">
            <a:xfrm>
              <a:off x="3380974" y="5086832"/>
              <a:ext cx="791456" cy="645458"/>
              <a:chOff x="3380974" y="5086832"/>
              <a:chExt cx="791456" cy="645458"/>
            </a:xfrm>
          </p:grpSpPr>
          <p:cxnSp>
            <p:nvCxnSpPr>
              <p:cNvPr id="28694" name="Straight Arrow Connector 41"/>
              <p:cNvCxnSpPr>
                <a:cxnSpLocks noChangeShapeType="1"/>
              </p:cNvCxnSpPr>
              <p:nvPr/>
            </p:nvCxnSpPr>
            <p:spPr bwMode="auto">
              <a:xfrm flipV="1">
                <a:off x="3480867" y="5663133"/>
                <a:ext cx="676195" cy="69157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28695" name="Straight Arrow Connector 43"/>
              <p:cNvCxnSpPr>
                <a:cxnSpLocks noChangeShapeType="1"/>
              </p:cNvCxnSpPr>
              <p:nvPr/>
            </p:nvCxnSpPr>
            <p:spPr bwMode="auto">
              <a:xfrm>
                <a:off x="3380974" y="5086832"/>
                <a:ext cx="791456" cy="437988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</p:grpSp>
      </p:grpSp>
      <p:cxnSp>
        <p:nvCxnSpPr>
          <p:cNvPr id="46" name="Straight Arrow Connector 45"/>
          <p:cNvCxnSpPr>
            <a:cxnSpLocks noChangeShapeType="1"/>
          </p:cNvCxnSpPr>
          <p:nvPr/>
        </p:nvCxnSpPr>
        <p:spPr bwMode="auto">
          <a:xfrm rot="5400000" flipH="1" flipV="1">
            <a:off x="4721225" y="5221288"/>
            <a:ext cx="407988" cy="13811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none" w="med" len="med"/>
          </a:ln>
        </p:spPr>
      </p:cxnSp>
      <p:grpSp>
        <p:nvGrpSpPr>
          <p:cNvPr id="8" name="Group 54"/>
          <p:cNvGrpSpPr>
            <a:grpSpLocks/>
          </p:cNvGrpSpPr>
          <p:nvPr/>
        </p:nvGrpSpPr>
        <p:grpSpPr bwMode="auto">
          <a:xfrm>
            <a:off x="5478463" y="5056188"/>
            <a:ext cx="3567112" cy="830262"/>
            <a:chOff x="5478715" y="5056097"/>
            <a:chExt cx="3273398" cy="829873"/>
          </a:xfrm>
        </p:grpSpPr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6479527" y="5413117"/>
              <a:ext cx="2272586" cy="472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488" tIns="44450" rIns="90488" bIns="44450"/>
            <a:lstStyle/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r>
                <a:rPr kumimoji="1" lang="en-US" sz="1800" i="0" kern="0" dirty="0">
                  <a:cs typeface="Arial" charset="0"/>
                </a:rPr>
                <a:t>P(Y=y | </a:t>
              </a:r>
              <a:r>
                <a:rPr kumimoji="1" lang="en-US" sz="1800" i="0" kern="0" dirty="0" err="1">
                  <a:cs typeface="Arial" charset="0"/>
                </a:rPr>
                <a:t>X</a:t>
              </a:r>
              <a:r>
                <a:rPr kumimoji="1" lang="en-US" sz="1800" i="0" kern="0" baseline="-25000" dirty="0" err="1">
                  <a:solidFill>
                    <a:srgbClr val="FF0000"/>
                  </a:solidFill>
                  <a:cs typeface="Arial" charset="0"/>
                </a:rPr>
                <a:t>set</a:t>
              </a:r>
              <a:r>
                <a:rPr kumimoji="1" lang="en-US" sz="1800" i="0" kern="0" dirty="0">
                  <a:cs typeface="Arial" charset="0"/>
                </a:rPr>
                <a:t>=x, Z=z)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algn="ctr" eaLnBrk="0" hangingPunct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  <a:defRPr/>
              </a:pPr>
              <a:endParaRPr kumimoji="1" lang="en-US" sz="2000" i="0" kern="0" dirty="0">
                <a:solidFill>
                  <a:srgbClr val="000000"/>
                </a:solidFill>
                <a:cs typeface="Arial" charset="0"/>
              </a:endParaRPr>
            </a:p>
            <a:p>
              <a:pPr marL="342900" indent="-342900" eaLnBrk="0" hangingPunct="0">
                <a:lnSpc>
                  <a:spcPct val="90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  <a:defRPr/>
              </a:pPr>
              <a:r>
                <a:rPr kumimoji="1" lang="en-US" sz="2000" i="0" kern="0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  <p:grpSp>
          <p:nvGrpSpPr>
            <p:cNvPr id="28689" name="Group 50"/>
            <p:cNvGrpSpPr>
              <a:grpSpLocks/>
            </p:cNvGrpSpPr>
            <p:nvPr/>
          </p:nvGrpSpPr>
          <p:grpSpPr bwMode="auto">
            <a:xfrm>
              <a:off x="5478715" y="5056097"/>
              <a:ext cx="1102769" cy="599353"/>
              <a:chOff x="5478715" y="5056097"/>
              <a:chExt cx="1102769" cy="599353"/>
            </a:xfrm>
          </p:grpSpPr>
          <p:cxnSp>
            <p:nvCxnSpPr>
              <p:cNvPr id="28690" name="Straight Arrow Connector 35"/>
              <p:cNvCxnSpPr>
                <a:cxnSpLocks noChangeShapeType="1"/>
              </p:cNvCxnSpPr>
              <p:nvPr/>
            </p:nvCxnSpPr>
            <p:spPr bwMode="auto">
              <a:xfrm flipV="1">
                <a:off x="5985862" y="5645098"/>
                <a:ext cx="526274" cy="10352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28691" name="Straight Arrow Connector 47"/>
              <p:cNvCxnSpPr>
                <a:cxnSpLocks noChangeShapeType="1"/>
              </p:cNvCxnSpPr>
              <p:nvPr/>
            </p:nvCxnSpPr>
            <p:spPr bwMode="auto">
              <a:xfrm>
                <a:off x="5478715" y="5056097"/>
                <a:ext cx="1102769" cy="377404"/>
              </a:xfrm>
              <a:prstGeom prst="straightConnector1">
                <a:avLst/>
              </a:prstGeom>
              <a:noFill/>
              <a:ln w="12700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</p:grpSp>
      </p:grp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352425" y="2017713"/>
            <a:ext cx="847566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≠ 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P(</a:t>
            </a:r>
            <a:r>
              <a:rPr kumimoji="1" lang="en-US" sz="1800" b="1" i="0" kern="0" dirty="0">
                <a:solidFill>
                  <a:srgbClr val="000000"/>
                </a:solidFill>
                <a:cs typeface="Arial" charset="0"/>
              </a:rPr>
              <a:t>Lung Cancer 1960 = y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 | </a:t>
            </a:r>
            <a:r>
              <a:rPr kumimoji="1" lang="en-US" sz="1800" b="1" i="0" kern="0" dirty="0">
                <a:solidFill>
                  <a:srgbClr val="000000"/>
                </a:solidFill>
                <a:cs typeface="Arial" charset="0"/>
              </a:rPr>
              <a:t>Tar-stained fingers 1950 </a:t>
            </a:r>
            <a:r>
              <a:rPr kumimoji="1" lang="en-US" sz="1800" i="0" kern="0" baseline="-25000" dirty="0">
                <a:solidFill>
                  <a:srgbClr val="FF0000"/>
                </a:solidFill>
                <a:cs typeface="Arial" charset="0"/>
              </a:rPr>
              <a:t>set </a:t>
            </a:r>
            <a:r>
              <a:rPr kumimoji="1" lang="en-US" sz="1800" b="1" i="0" kern="0" dirty="0">
                <a:solidFill>
                  <a:srgbClr val="000000"/>
                </a:solidFill>
                <a:cs typeface="Arial" charset="0"/>
              </a:rPr>
              <a:t>= no</a:t>
            </a:r>
            <a:r>
              <a:rPr kumimoji="1" lang="en-US" sz="1800" i="0" kern="0" dirty="0">
                <a:solidFill>
                  <a:srgbClr val="000000"/>
                </a:solidFill>
                <a:cs typeface="Arial" charset="0"/>
              </a:rPr>
              <a:t>) 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defRPr/>
            </a:pPr>
            <a:endParaRPr kumimoji="1" lang="en-US" sz="2000" i="0" kern="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kumimoji="1" lang="en-US" sz="2000" i="0" kern="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sp>
        <p:nvSpPr>
          <p:cNvPr id="28687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B37E01-F56C-49A6-B407-36C8CC13F3C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  <p:bldP spid="25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543" y="216132"/>
            <a:ext cx="7772400" cy="571818"/>
          </a:xfrm>
        </p:spPr>
        <p:txBody>
          <a:bodyPr/>
          <a:lstStyle/>
          <a:p>
            <a:pPr algn="ctr"/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Foundations of </a:t>
            </a:r>
            <a:r>
              <a:rPr lang="en-US" sz="2400" b="1" kern="1200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Causal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> Epistemology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1579995" y="1277938"/>
            <a:ext cx="6171623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/>
              <a:t>Some </a:t>
            </a:r>
            <a:r>
              <a:rPr kumimoji="1" lang="en-US" sz="2000" i="0" dirty="0" smtClean="0">
                <a:solidFill>
                  <a:srgbClr val="FF0000"/>
                </a:solidFill>
              </a:rPr>
              <a:t>Causal</a:t>
            </a:r>
            <a:r>
              <a:rPr kumimoji="1" lang="en-US" sz="2000" i="0" dirty="0" smtClean="0"/>
              <a:t> Structures can parameterize the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/>
              <a:t>same</a:t>
            </a:r>
            <a:r>
              <a:rPr kumimoji="1" lang="en-US" sz="2000" dirty="0" smtClean="0"/>
              <a:t> </a:t>
            </a:r>
            <a:r>
              <a:rPr kumimoji="1" lang="en-US" sz="2000" i="0" dirty="0" smtClean="0"/>
              <a:t>set of </a:t>
            </a:r>
            <a:r>
              <a:rPr kumimoji="1" lang="en-US" sz="2000" i="0" dirty="0" smtClean="0">
                <a:solidFill>
                  <a:srgbClr val="00AE00"/>
                </a:solidFill>
              </a:rPr>
              <a:t>probability</a:t>
            </a:r>
            <a:r>
              <a:rPr kumimoji="1" lang="en-US" sz="2000" i="0" dirty="0" smtClean="0"/>
              <a:t> distributions, some cannot</a:t>
            </a:r>
            <a:r>
              <a:rPr kumimoji="1" lang="en-US" sz="2000" i="0" dirty="0" smtClean="0">
                <a:solidFill>
                  <a:srgbClr val="000000"/>
                </a:solidFill>
              </a:rPr>
              <a:t> </a:t>
            </a:r>
            <a:r>
              <a:rPr kumimoji="1" lang="en-US" sz="2000" i="0" dirty="0">
                <a:solidFill>
                  <a:srgbClr val="000000"/>
                </a:solidFill>
              </a:rPr>
              <a:t/>
            </a:r>
            <a:br>
              <a:rPr kumimoji="1" lang="en-US" sz="2000" i="0" dirty="0">
                <a:solidFill>
                  <a:srgbClr val="000000"/>
                </a:solidFill>
              </a:rPr>
            </a:br>
            <a:endParaRPr kumimoji="1" lang="en-US" sz="2000" i="0" dirty="0">
              <a:solidFill>
                <a:srgbClr val="000000"/>
              </a:solidFill>
            </a:endParaRP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5300" y="6239741"/>
            <a:ext cx="1905000" cy="457200"/>
          </a:xfrm>
          <a:noFill/>
        </p:spPr>
        <p:txBody>
          <a:bodyPr/>
          <a:lstStyle/>
          <a:p>
            <a:fld id="{CF32623D-7F5B-456A-B040-01B76919AA6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" name="TextBox 5"/>
          <p:cNvSpPr txBox="1"/>
          <p:nvPr/>
        </p:nvSpPr>
        <p:spPr>
          <a:xfrm>
            <a:off x="1886988" y="3285606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7" name="TextBox 6"/>
          <p:cNvSpPr txBox="1"/>
          <p:nvPr/>
        </p:nvSpPr>
        <p:spPr>
          <a:xfrm>
            <a:off x="3524595" y="3277293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sp>
        <p:nvSpPr>
          <p:cNvPr id="8" name="TextBox 7"/>
          <p:cNvSpPr txBox="1"/>
          <p:nvPr/>
        </p:nvSpPr>
        <p:spPr>
          <a:xfrm>
            <a:off x="2709948" y="3277293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cxnSp>
        <p:nvCxnSpPr>
          <p:cNvPr id="10" name="Straight Arrow Connector 9"/>
          <p:cNvCxnSpPr>
            <a:stCxn id="6" idx="3"/>
            <a:endCxn id="8" idx="1"/>
          </p:cNvCxnSpPr>
          <p:nvPr/>
        </p:nvCxnSpPr>
        <p:spPr bwMode="auto">
          <a:xfrm flipV="1">
            <a:off x="2319250" y="3461959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895301" y="3900748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13" name="TextBox 12"/>
          <p:cNvSpPr txBox="1"/>
          <p:nvPr/>
        </p:nvSpPr>
        <p:spPr>
          <a:xfrm>
            <a:off x="3532908" y="3892435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sp>
        <p:nvSpPr>
          <p:cNvPr id="14" name="TextBox 13"/>
          <p:cNvSpPr txBox="1"/>
          <p:nvPr/>
        </p:nvSpPr>
        <p:spPr>
          <a:xfrm>
            <a:off x="2718261" y="3892435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cxnSp>
        <p:nvCxnSpPr>
          <p:cNvPr id="15" name="Straight Arrow Connector 14"/>
          <p:cNvCxnSpPr>
            <a:stCxn id="12" idx="3"/>
            <a:endCxn id="14" idx="1"/>
          </p:cNvCxnSpPr>
          <p:nvPr/>
        </p:nvCxnSpPr>
        <p:spPr bwMode="auto">
          <a:xfrm flipV="1">
            <a:off x="2327563" y="4077101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3158835" y="4077101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903613" y="4557454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18" name="TextBox 17"/>
          <p:cNvSpPr txBox="1"/>
          <p:nvPr/>
        </p:nvSpPr>
        <p:spPr>
          <a:xfrm>
            <a:off x="3541220" y="4549141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sp>
        <p:nvSpPr>
          <p:cNvPr id="19" name="TextBox 18"/>
          <p:cNvSpPr txBox="1"/>
          <p:nvPr/>
        </p:nvSpPr>
        <p:spPr>
          <a:xfrm>
            <a:off x="2726573" y="4549141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sp>
        <p:nvSpPr>
          <p:cNvPr id="22" name="TextBox 21"/>
          <p:cNvSpPr txBox="1"/>
          <p:nvPr/>
        </p:nvSpPr>
        <p:spPr>
          <a:xfrm>
            <a:off x="1895300" y="5272349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X</a:t>
            </a:r>
            <a:endParaRPr lang="en-US" sz="1800" i="0" dirty="0"/>
          </a:p>
        </p:txBody>
      </p:sp>
      <p:sp>
        <p:nvSpPr>
          <p:cNvPr id="23" name="TextBox 22"/>
          <p:cNvSpPr txBox="1"/>
          <p:nvPr/>
        </p:nvSpPr>
        <p:spPr>
          <a:xfrm>
            <a:off x="3532907" y="5264036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Z</a:t>
            </a:r>
            <a:endParaRPr lang="en-US" sz="1800" i="0" dirty="0"/>
          </a:p>
        </p:txBody>
      </p:sp>
      <p:sp>
        <p:nvSpPr>
          <p:cNvPr id="24" name="TextBox 23"/>
          <p:cNvSpPr txBox="1"/>
          <p:nvPr/>
        </p:nvSpPr>
        <p:spPr>
          <a:xfrm>
            <a:off x="2718260" y="5264036"/>
            <a:ext cx="43226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i="0" dirty="0" smtClean="0"/>
              <a:t>Y</a:t>
            </a:r>
            <a:endParaRPr lang="en-US" sz="1800" i="0" dirty="0"/>
          </a:p>
        </p:txBody>
      </p:sp>
      <p:cxnSp>
        <p:nvCxnSpPr>
          <p:cNvPr id="25" name="Straight Arrow Connector 24"/>
          <p:cNvCxnSpPr>
            <a:stCxn id="22" idx="3"/>
            <a:endCxn id="24" idx="1"/>
          </p:cNvCxnSpPr>
          <p:nvPr/>
        </p:nvCxnSpPr>
        <p:spPr bwMode="auto">
          <a:xfrm flipV="1">
            <a:off x="2327562" y="5448702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V="1">
            <a:off x="3158834" y="5448702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3142209" y="3478585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2335874" y="4750433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3158834" y="4742120"/>
            <a:ext cx="390698" cy="83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/>
          </a:ln>
          <a:effectLst/>
        </p:spPr>
      </p:cxnSp>
      <p:grpSp>
        <p:nvGrpSpPr>
          <p:cNvPr id="35" name="Group 34"/>
          <p:cNvGrpSpPr/>
          <p:nvPr/>
        </p:nvGrpSpPr>
        <p:grpSpPr>
          <a:xfrm>
            <a:off x="1662545" y="3106740"/>
            <a:ext cx="5702532" cy="2024292"/>
            <a:chOff x="1454727" y="2639149"/>
            <a:chExt cx="5702532" cy="2024292"/>
          </a:xfrm>
        </p:grpSpPr>
        <p:cxnSp>
          <p:nvCxnSpPr>
            <p:cNvPr id="31" name="Straight Connector 30"/>
            <p:cNvCxnSpPr/>
            <p:nvPr/>
          </p:nvCxnSpPr>
          <p:spPr bwMode="auto">
            <a:xfrm>
              <a:off x="1454727" y="3291840"/>
              <a:ext cx="566928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4882226" y="3910996"/>
              <a:ext cx="2225156" cy="752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ctr">
                <a:lnSpc>
                  <a:spcPct val="150000"/>
                </a:lnSpc>
                <a:spcBef>
                  <a:spcPct val="20000"/>
                </a:spcBef>
              </a:pPr>
              <a:r>
                <a:rPr kumimoji="1" lang="en-US" sz="2000" i="0" dirty="0" smtClean="0">
                  <a:solidFill>
                    <a:srgbClr val="00AE00"/>
                  </a:solidFill>
                </a:rPr>
                <a:t>P</a:t>
              </a:r>
              <a:r>
                <a:rPr kumimoji="1" lang="en-US" sz="2000" i="0" baseline="-25000" dirty="0" smtClean="0">
                  <a:solidFill>
                    <a:srgbClr val="00AE00"/>
                  </a:solidFill>
                </a:rPr>
                <a:t>2</a:t>
              </a:r>
              <a:r>
                <a:rPr kumimoji="1" lang="en-US" sz="2000" i="0" dirty="0" smtClean="0">
                  <a:solidFill>
                    <a:srgbClr val="00AE00"/>
                  </a:solidFill>
                </a:rPr>
                <a:t>(X,YZ)</a:t>
              </a:r>
              <a:r>
                <a:rPr kumimoji="1" lang="en-US" sz="2000" i="0" dirty="0" smtClean="0">
                  <a:solidFill>
                    <a:srgbClr val="000000"/>
                  </a:solidFill>
                </a:rPr>
                <a:t> </a:t>
              </a:r>
              <a:r>
                <a:rPr kumimoji="1" lang="en-US" sz="2000" i="0" dirty="0">
                  <a:solidFill>
                    <a:srgbClr val="000000"/>
                  </a:solidFill>
                </a:rPr>
                <a:t/>
              </a:r>
              <a:br>
                <a:rPr kumimoji="1" lang="en-US" sz="2000" i="0" dirty="0">
                  <a:solidFill>
                    <a:srgbClr val="000000"/>
                  </a:solidFill>
                </a:rPr>
              </a:br>
              <a:endParaRPr kumimoji="1" lang="en-US" sz="2000" i="0" dirty="0">
                <a:solidFill>
                  <a:srgbClr val="000000"/>
                </a:solidFill>
              </a:endParaRPr>
            </a:p>
          </p:txBody>
        </p:sp>
        <p:sp>
          <p:nvSpPr>
            <p:cNvPr id="33" name="Rectangle 5"/>
            <p:cNvSpPr>
              <a:spLocks noChangeArrowheads="1"/>
            </p:cNvSpPr>
            <p:nvPr/>
          </p:nvSpPr>
          <p:spPr bwMode="auto">
            <a:xfrm>
              <a:off x="4932103" y="2639149"/>
              <a:ext cx="2225156" cy="752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ctr">
                <a:lnSpc>
                  <a:spcPct val="150000"/>
                </a:lnSpc>
                <a:spcBef>
                  <a:spcPct val="20000"/>
                </a:spcBef>
              </a:pPr>
              <a:r>
                <a:rPr kumimoji="1" lang="en-US" sz="2000" i="0" dirty="0" smtClean="0">
                  <a:solidFill>
                    <a:srgbClr val="00AE00"/>
                  </a:solidFill>
                </a:rPr>
                <a:t>P</a:t>
              </a:r>
              <a:r>
                <a:rPr kumimoji="1" lang="en-US" sz="2000" i="0" baseline="-25000" dirty="0" smtClean="0">
                  <a:solidFill>
                    <a:srgbClr val="00AE00"/>
                  </a:solidFill>
                </a:rPr>
                <a:t>1</a:t>
              </a:r>
              <a:r>
                <a:rPr kumimoji="1" lang="en-US" sz="2000" i="0" dirty="0" smtClean="0">
                  <a:solidFill>
                    <a:srgbClr val="00AE00"/>
                  </a:solidFill>
                </a:rPr>
                <a:t>(X,YZ)</a:t>
              </a:r>
              <a:r>
                <a:rPr kumimoji="1" lang="en-US" sz="2000" i="0" dirty="0" smtClean="0">
                  <a:solidFill>
                    <a:srgbClr val="000000"/>
                  </a:solidFill>
                </a:rPr>
                <a:t> </a:t>
              </a:r>
              <a:r>
                <a:rPr kumimoji="1" lang="en-US" sz="2000" i="0" dirty="0">
                  <a:solidFill>
                    <a:srgbClr val="000000"/>
                  </a:solidFill>
                </a:rPr>
                <a:t/>
              </a:r>
              <a:br>
                <a:rPr kumimoji="1" lang="en-US" sz="2000" i="0" dirty="0">
                  <a:solidFill>
                    <a:srgbClr val="000000"/>
                  </a:solidFill>
                </a:rPr>
              </a:br>
              <a:endParaRPr kumimoji="1" lang="en-US" sz="2000" i="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543" y="216132"/>
            <a:ext cx="7772400" cy="571818"/>
          </a:xfrm>
        </p:spPr>
        <p:txBody>
          <a:bodyPr/>
          <a:lstStyle/>
          <a:p>
            <a:pPr algn="ctr"/>
            <a:r>
              <a:rPr lang="en-US" sz="2400" b="1" kern="1200" dirty="0" smtClean="0">
                <a:solidFill>
                  <a:srgbClr val="FF0000"/>
                </a:solidFill>
                <a:latin typeface="Arial" charset="0"/>
                <a:ea typeface="+mn-ea"/>
                <a:cs typeface="+mn-cs"/>
              </a:rPr>
              <a:t>Causal </a:t>
            </a:r>
            <a:r>
              <a:rPr lang="en-US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Search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588963" y="2068513"/>
            <a:ext cx="80676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kumimoji="1" lang="en-US" sz="3200" i="0">
              <a:solidFill>
                <a:srgbClr val="009900"/>
              </a:solidFill>
              <a:latin typeface="Tahoma" pitchFamily="34" charset="0"/>
            </a:endParaRP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45300" y="6239741"/>
            <a:ext cx="1905000" cy="457200"/>
          </a:xfrm>
          <a:noFill/>
        </p:spPr>
        <p:txBody>
          <a:bodyPr/>
          <a:lstStyle/>
          <a:p>
            <a:fld id="{CF32623D-7F5B-456A-B040-01B76919AA6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122218" y="3699020"/>
            <a:ext cx="7242463" cy="115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endParaRPr kumimoji="1" lang="en-US" sz="2000" i="0" dirty="0">
              <a:solidFill>
                <a:srgbClr val="000000"/>
              </a:solidFill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105308" y="1014701"/>
            <a:ext cx="7242463" cy="232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>
                <a:solidFill>
                  <a:srgbClr val="FF0000"/>
                </a:solidFill>
              </a:rPr>
              <a:t>Causal</a:t>
            </a:r>
            <a:r>
              <a:rPr kumimoji="1" lang="en-US" sz="2000" i="0" dirty="0" smtClean="0"/>
              <a:t> Search: 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</a:pPr>
            <a:r>
              <a:rPr kumimoji="1" lang="en-US" sz="2000" i="0" dirty="0" smtClean="0"/>
              <a:t>Find/compute </a:t>
            </a:r>
            <a:r>
              <a:rPr kumimoji="1" lang="en-US" sz="2000" dirty="0" smtClean="0"/>
              <a:t>all</a:t>
            </a:r>
            <a:r>
              <a:rPr kumimoji="1" lang="en-US" sz="2000" i="0" dirty="0" smtClean="0"/>
              <a:t> the </a:t>
            </a:r>
            <a:r>
              <a:rPr kumimoji="1" lang="en-US" sz="2000" i="0" dirty="0" smtClean="0">
                <a:solidFill>
                  <a:srgbClr val="FF0000"/>
                </a:solidFill>
              </a:rPr>
              <a:t>causal models</a:t>
            </a:r>
            <a:r>
              <a:rPr kumimoji="1" lang="en-US" sz="2000" i="0" dirty="0" smtClean="0"/>
              <a:t> that are indistinguishable given background knowledge and </a:t>
            </a:r>
            <a:r>
              <a:rPr kumimoji="1" lang="en-US" sz="2000" i="0" dirty="0" smtClean="0">
                <a:solidFill>
                  <a:srgbClr val="00AE00"/>
                </a:solidFill>
              </a:rPr>
              <a:t>data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+mj-lt"/>
              <a:buAutoNum type="arabicPeriod"/>
            </a:pPr>
            <a:r>
              <a:rPr kumimoji="1" lang="en-US" sz="2000" i="0" dirty="0" smtClean="0"/>
              <a:t>Represent features common to all such models</a:t>
            </a:r>
            <a:endParaRPr kumimoji="1" lang="en-US" sz="2000" i="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16709" y="4128895"/>
            <a:ext cx="7412182" cy="192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>
                <a:solidFill>
                  <a:srgbClr val="00AE00"/>
                </a:solidFill>
              </a:rPr>
              <a:t>Multiple Regression</a:t>
            </a:r>
            <a:r>
              <a:rPr kumimoji="1" lang="en-US" sz="2000" i="0" dirty="0" smtClean="0">
                <a:solidFill>
                  <a:srgbClr val="FF0000"/>
                </a:solidFill>
              </a:rPr>
              <a:t> </a:t>
            </a:r>
            <a:r>
              <a:rPr kumimoji="1" lang="en-US" sz="2000" i="0" dirty="0" smtClean="0"/>
              <a:t>is often the </a:t>
            </a:r>
            <a:r>
              <a:rPr kumimoji="1" lang="en-US" sz="2000" dirty="0" smtClean="0"/>
              <a:t>wrong</a:t>
            </a:r>
            <a:r>
              <a:rPr kumimoji="1" lang="en-US" sz="2000" i="0" dirty="0" smtClean="0"/>
              <a:t> tool for </a:t>
            </a:r>
            <a:r>
              <a:rPr kumimoji="1" lang="en-US" sz="2000" i="0" dirty="0" smtClean="0">
                <a:solidFill>
                  <a:srgbClr val="FF0000"/>
                </a:solidFill>
              </a:rPr>
              <a:t>Causal</a:t>
            </a:r>
            <a:r>
              <a:rPr kumimoji="1" lang="en-US" sz="2000" i="0" dirty="0" smtClean="0"/>
              <a:t> Search:</a:t>
            </a:r>
          </a:p>
          <a:p>
            <a:pPr>
              <a:lnSpc>
                <a:spcPct val="150000"/>
              </a:lnSpc>
              <a:spcBef>
                <a:spcPct val="20000"/>
              </a:spcBef>
            </a:pPr>
            <a:endParaRPr kumimoji="1" lang="en-US" sz="2000" i="0" dirty="0"/>
          </a:p>
          <a:p>
            <a:pPr>
              <a:lnSpc>
                <a:spcPct val="150000"/>
              </a:lnSpc>
              <a:spcBef>
                <a:spcPct val="20000"/>
              </a:spcBef>
            </a:pPr>
            <a:r>
              <a:rPr kumimoji="1" lang="en-US" sz="2000" i="0" dirty="0" smtClean="0"/>
              <a:t>Example:  Foreign Investment &amp; Democracy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Contemporary Portrait">
  <a:themeElements>
    <a:clrScheme name="">
      <a:dk1>
        <a:srgbClr val="000000"/>
      </a:dk1>
      <a:lt1>
        <a:srgbClr val="C9EA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E1F3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13150915</TotalTime>
  <Pages>41</Pages>
  <Words>1392</Words>
  <Application>Microsoft Office PowerPoint</Application>
  <PresentationFormat>Letter Paper (8.5x11 in)</PresentationFormat>
  <Paragraphs>343</Paragraphs>
  <Slides>39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Contemporary Portrait</vt:lpstr>
      <vt:lpstr>Picture</vt:lpstr>
      <vt:lpstr>Clip</vt:lpstr>
      <vt:lpstr>Equation</vt:lpstr>
      <vt:lpstr>PowerPoint Presentation</vt:lpstr>
      <vt:lpstr> Goals</vt:lpstr>
      <vt:lpstr> Tetrad IV: Complete Causal Modeling Tool</vt:lpstr>
      <vt:lpstr> Tetrad</vt:lpstr>
      <vt:lpstr> Topic Outline</vt:lpstr>
      <vt:lpstr> Statistical Causal Models: Goals</vt:lpstr>
      <vt:lpstr> Causal Inference Requires More than Probability</vt:lpstr>
      <vt:lpstr>Foundations of Causal Epistemology</vt:lpstr>
      <vt:lpstr>Causal Search</vt:lpstr>
      <vt:lpstr>Foreign Investment</vt:lpstr>
      <vt:lpstr>Correlations</vt:lpstr>
      <vt:lpstr>Regression Results</vt:lpstr>
      <vt:lpstr>Alternatives</vt:lpstr>
      <vt:lpstr> Outline</vt:lpstr>
      <vt:lpstr>PowerPoint Presentation</vt:lpstr>
      <vt:lpstr>Causal Graphs</vt:lpstr>
      <vt:lpstr>PowerPoint Presentation</vt:lpstr>
      <vt:lpstr>Modeling Ideal Interventions</vt:lpstr>
      <vt:lpstr>Interventions &amp; Causal Graphs</vt:lpstr>
      <vt:lpstr>Tetrad Demo</vt:lpstr>
      <vt:lpstr>Parametric Models</vt:lpstr>
      <vt:lpstr>Causal Bayes Networks</vt:lpstr>
      <vt:lpstr>Causal Bayes Networks</vt:lpstr>
      <vt:lpstr>Tetrad Demo</vt:lpstr>
      <vt:lpstr>Structural Equation Models</vt:lpstr>
      <vt:lpstr>PowerPoint Presentation</vt:lpstr>
      <vt:lpstr>Tetrad Demo</vt:lpstr>
      <vt:lpstr>Instantiated Models</vt:lpstr>
      <vt:lpstr>Tetrad Demo</vt:lpstr>
      <vt:lpstr> Outline</vt:lpstr>
      <vt:lpstr>Generalized SEM</vt:lpstr>
      <vt:lpstr>Hands On</vt:lpstr>
      <vt:lpstr>Time Series Simulation (Hands On)</vt:lpstr>
      <vt:lpstr>Time Series Simulation</vt:lpstr>
      <vt:lpstr>Estimation</vt:lpstr>
      <vt:lpstr>Tetrad Demo</vt:lpstr>
      <vt:lpstr>Hypothesis 1</vt:lpstr>
      <vt:lpstr>Updating</vt:lpstr>
      <vt:lpstr>Tetrad Demo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Advanced in Causal Modelling Using Directed Graphs</dc:title>
  <dc:creator>Christopher Meek</dc:creator>
  <cp:lastModifiedBy>Richard Scheines</cp:lastModifiedBy>
  <cp:revision>2001</cp:revision>
  <cp:lastPrinted>1997-05-22T22:59:00Z</cp:lastPrinted>
  <dcterms:created xsi:type="dcterms:W3CDTF">1997-06-15T15:07:00Z</dcterms:created>
  <dcterms:modified xsi:type="dcterms:W3CDTF">2013-05-23T18:15:20Z</dcterms:modified>
</cp:coreProperties>
</file>